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61" r:id="rId3"/>
    <p:sldId id="257" r:id="rId4"/>
    <p:sldId id="259" r:id="rId5"/>
    <p:sldId id="258" r:id="rId6"/>
    <p:sldId id="260"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9" r:id="rId62"/>
    <p:sldId id="320" r:id="rId63"/>
    <p:sldId id="321" r:id="rId64"/>
    <p:sldId id="322" r:id="rId65"/>
    <p:sldId id="323" r:id="rId66"/>
    <p:sldId id="324" r:id="rId67"/>
    <p:sldId id="283"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1" autoAdjust="0"/>
    <p:restoredTop sz="94660"/>
  </p:normalViewPr>
  <p:slideViewPr>
    <p:cSldViewPr snapToGrid="0">
      <p:cViewPr varScale="1">
        <p:scale>
          <a:sx n="104" d="100"/>
          <a:sy n="104" d="100"/>
        </p:scale>
        <p:origin x="7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2C2B6-E957-41BF-8183-9AF7DE4BCDFD}" type="datetimeFigureOut">
              <a:rPr lang="en-US" smtClean="0"/>
              <a:t>5/3/2017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CAC5E-7780-4507-871F-708F53DCB296}" type="slidenum">
              <a:rPr lang="en-US" smtClean="0"/>
              <a:t>‹Nº›</a:t>
            </a:fld>
            <a:endParaRPr lang="en-US"/>
          </a:p>
        </p:txBody>
      </p:sp>
    </p:spTree>
    <p:extLst>
      <p:ext uri="{BB962C8B-B14F-4D97-AF65-F5344CB8AC3E}">
        <p14:creationId xmlns:p14="http://schemas.microsoft.com/office/powerpoint/2010/main" val="30017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noTextEdit="1"/>
          </p:cNvSpPr>
          <p:nvPr>
            <p:ph type="sldImg"/>
          </p:nvPr>
        </p:nvSpPr>
        <p:spPr>
          <a:xfrm>
            <a:off x="393700" y="692150"/>
            <a:ext cx="6070600" cy="3416300"/>
          </a:xfrm>
          <a:ln cap="flat"/>
        </p:spPr>
      </p:sp>
      <p:sp>
        <p:nvSpPr>
          <p:cNvPr id="7171"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840545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noTextEdit="1"/>
          </p:cNvSpPr>
          <p:nvPr>
            <p:ph type="sldImg"/>
          </p:nvPr>
        </p:nvSpPr>
        <p:spPr>
          <a:xfrm>
            <a:off x="393700" y="692150"/>
            <a:ext cx="6070600" cy="3416300"/>
          </a:xfrm>
          <a:ln cap="flat"/>
        </p:spPr>
      </p:sp>
      <p:sp>
        <p:nvSpPr>
          <p:cNvPr id="27651"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4886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noTextEdit="1"/>
          </p:cNvSpPr>
          <p:nvPr>
            <p:ph type="sldImg"/>
          </p:nvPr>
        </p:nvSpPr>
        <p:spPr>
          <a:xfrm>
            <a:off x="393700" y="692150"/>
            <a:ext cx="6070600" cy="3416300"/>
          </a:xfrm>
          <a:ln cap="flat"/>
        </p:spPr>
      </p:sp>
      <p:sp>
        <p:nvSpPr>
          <p:cNvPr id="113667"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5877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noTextEdit="1"/>
          </p:cNvSpPr>
          <p:nvPr>
            <p:ph type="sldImg"/>
          </p:nvPr>
        </p:nvSpPr>
        <p:spPr>
          <a:xfrm>
            <a:off x="393700" y="692150"/>
            <a:ext cx="6070600" cy="3416300"/>
          </a:xfrm>
          <a:ln cap="flat"/>
        </p:spPr>
      </p:sp>
      <p:sp>
        <p:nvSpPr>
          <p:cNvPr id="44035"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4459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noTextEdit="1"/>
          </p:cNvSpPr>
          <p:nvPr>
            <p:ph type="sldImg"/>
          </p:nvPr>
        </p:nvSpPr>
        <p:spPr>
          <a:xfrm>
            <a:off x="393700" y="692150"/>
            <a:ext cx="6070600" cy="3416300"/>
          </a:xfrm>
          <a:ln cap="flat"/>
        </p:spPr>
      </p:sp>
      <p:sp>
        <p:nvSpPr>
          <p:cNvPr id="135171"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78481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noTextEdit="1"/>
          </p:cNvSpPr>
          <p:nvPr>
            <p:ph type="sldImg"/>
          </p:nvPr>
        </p:nvSpPr>
        <p:spPr>
          <a:xfrm>
            <a:off x="393700" y="692150"/>
            <a:ext cx="6070600" cy="3416300"/>
          </a:xfrm>
          <a:ln cap="flat"/>
        </p:spPr>
      </p:sp>
      <p:sp>
        <p:nvSpPr>
          <p:cNvPr id="62467"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46736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noTextEdit="1"/>
          </p:cNvSpPr>
          <p:nvPr>
            <p:ph type="sldImg"/>
          </p:nvPr>
        </p:nvSpPr>
        <p:spPr>
          <a:xfrm>
            <a:off x="393700" y="692150"/>
            <a:ext cx="6070600" cy="3416300"/>
          </a:xfrm>
          <a:ln cap="flat"/>
        </p:spPr>
      </p:sp>
      <p:sp>
        <p:nvSpPr>
          <p:cNvPr id="9219"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79319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noTextEdit="1"/>
          </p:cNvSpPr>
          <p:nvPr>
            <p:ph type="sldImg"/>
          </p:nvPr>
        </p:nvSpPr>
        <p:spPr>
          <a:xfrm>
            <a:off x="393700" y="692150"/>
            <a:ext cx="6070600" cy="3416300"/>
          </a:xfrm>
          <a:ln cap="flat"/>
        </p:spPr>
      </p:sp>
      <p:sp>
        <p:nvSpPr>
          <p:cNvPr id="11267"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74089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noTextEdit="1"/>
          </p:cNvSpPr>
          <p:nvPr>
            <p:ph type="sldImg"/>
          </p:nvPr>
        </p:nvSpPr>
        <p:spPr>
          <a:xfrm>
            <a:off x="393700" y="692150"/>
            <a:ext cx="6070600" cy="3416300"/>
          </a:xfrm>
          <a:ln cap="flat"/>
        </p:spPr>
      </p:sp>
      <p:sp>
        <p:nvSpPr>
          <p:cNvPr id="15363"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70937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noTextEdit="1"/>
          </p:cNvSpPr>
          <p:nvPr>
            <p:ph type="sldImg"/>
          </p:nvPr>
        </p:nvSpPr>
        <p:spPr>
          <a:xfrm>
            <a:off x="393700" y="692150"/>
            <a:ext cx="6070600" cy="3416300"/>
          </a:xfrm>
          <a:ln cap="flat"/>
        </p:spPr>
      </p:sp>
      <p:sp>
        <p:nvSpPr>
          <p:cNvPr id="17411"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70649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noTextEdit="1"/>
          </p:cNvSpPr>
          <p:nvPr>
            <p:ph type="sldImg"/>
          </p:nvPr>
        </p:nvSpPr>
        <p:spPr>
          <a:xfrm>
            <a:off x="393700" y="692150"/>
            <a:ext cx="6070600" cy="3416300"/>
          </a:xfrm>
          <a:ln cap="flat"/>
        </p:spPr>
      </p:sp>
      <p:sp>
        <p:nvSpPr>
          <p:cNvPr id="19459"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201218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noTextEdit="1"/>
          </p:cNvSpPr>
          <p:nvPr>
            <p:ph type="sldImg"/>
          </p:nvPr>
        </p:nvSpPr>
        <p:spPr>
          <a:xfrm>
            <a:off x="393700" y="692150"/>
            <a:ext cx="6070600" cy="3416300"/>
          </a:xfrm>
          <a:ln cap="flat"/>
        </p:spPr>
      </p:sp>
      <p:sp>
        <p:nvSpPr>
          <p:cNvPr id="21507"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695902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noTextEdit="1"/>
          </p:cNvSpPr>
          <p:nvPr>
            <p:ph type="sldImg"/>
          </p:nvPr>
        </p:nvSpPr>
        <p:spPr>
          <a:xfrm>
            <a:off x="393700" y="692150"/>
            <a:ext cx="6070600" cy="3416300"/>
          </a:xfrm>
          <a:ln cap="flat"/>
        </p:spPr>
      </p:sp>
      <p:sp>
        <p:nvSpPr>
          <p:cNvPr id="95235"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33469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noTextEdit="1"/>
          </p:cNvSpPr>
          <p:nvPr>
            <p:ph type="sldImg"/>
          </p:nvPr>
        </p:nvSpPr>
        <p:spPr>
          <a:xfrm>
            <a:off x="393700" y="692150"/>
            <a:ext cx="6070600" cy="3416300"/>
          </a:xfrm>
          <a:ln cap="flat"/>
        </p:spPr>
      </p:sp>
      <p:sp>
        <p:nvSpPr>
          <p:cNvPr id="25603" name="Rectangle 3"/>
          <p:cNvSpPr>
            <a:spLocks noGrp="1" noChangeArrowheads="1"/>
          </p:cNvSpPr>
          <p:nvPr>
            <p:ph type="body" idx="1"/>
          </p:nvPr>
        </p:nvSpPr>
        <p:spPr>
          <a:ln/>
        </p:spPr>
        <p:txBody>
          <a:bodyPr/>
          <a:lstStyle/>
          <a:p>
            <a:endParaRPr lang="es-ES" altLang="en-US"/>
          </a:p>
        </p:txBody>
      </p:sp>
    </p:spTree>
    <p:extLst>
      <p:ext uri="{BB962C8B-B14F-4D97-AF65-F5344CB8AC3E}">
        <p14:creationId xmlns:p14="http://schemas.microsoft.com/office/powerpoint/2010/main" val="1896683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C9757EDF-86BA-4508-86CC-9760B6C31F73}" type="datetimeFigureOut">
              <a:rPr lang="en-US" smtClean="0"/>
              <a:t>5/3/2017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1149114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C9757EDF-86BA-4508-86CC-9760B6C31F73}" type="datetimeFigureOut">
              <a:rPr lang="en-US" smtClean="0"/>
              <a:t>5/3/2017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111873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C9757EDF-86BA-4508-86CC-9760B6C31F73}" type="datetimeFigureOut">
              <a:rPr lang="en-US" smtClean="0"/>
              <a:t>5/3/2017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327361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ítulo y 4 objetos">
    <p:spTree>
      <p:nvGrpSpPr>
        <p:cNvPr id="1" name=""/>
        <p:cNvGrpSpPr/>
        <p:nvPr/>
      </p:nvGrpSpPr>
      <p:grpSpPr>
        <a:xfrm>
          <a:off x="0" y="0"/>
          <a:ext cx="0" cy="0"/>
          <a:chOff x="0" y="0"/>
          <a:chExt cx="0" cy="0"/>
        </a:xfrm>
      </p:grpSpPr>
      <p:sp>
        <p:nvSpPr>
          <p:cNvPr id="2" name="Título 1"/>
          <p:cNvSpPr>
            <a:spLocks noGrp="1"/>
          </p:cNvSpPr>
          <p:nvPr>
            <p:ph type="title" sz="quarter"/>
          </p:nvPr>
        </p:nvSpPr>
        <p:spPr>
          <a:xfrm>
            <a:off x="914400" y="381000"/>
            <a:ext cx="10363200" cy="685800"/>
          </a:xfrm>
        </p:spPr>
        <p:txBody>
          <a:bodyPr/>
          <a:lstStyle/>
          <a:p>
            <a:r>
              <a:rPr lang="es-ES"/>
              <a:t>Haga clic para modificar el estilo de título del patrón</a:t>
            </a:r>
            <a:endParaRPr lang="en-US"/>
          </a:p>
        </p:txBody>
      </p:sp>
      <p:sp>
        <p:nvSpPr>
          <p:cNvPr id="3" name="Marcador de contenido 2"/>
          <p:cNvSpPr>
            <a:spLocks noGrp="1"/>
          </p:cNvSpPr>
          <p:nvPr>
            <p:ph sz="quarter" idx="1"/>
          </p:nvPr>
        </p:nvSpPr>
        <p:spPr>
          <a:xfrm>
            <a:off x="914400" y="1981200"/>
            <a:ext cx="5080000" cy="1981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quarter" idx="2"/>
          </p:nvPr>
        </p:nvSpPr>
        <p:spPr>
          <a:xfrm>
            <a:off x="6197600" y="1981200"/>
            <a:ext cx="5080000" cy="1981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contenido 4"/>
          <p:cNvSpPr>
            <a:spLocks noGrp="1"/>
          </p:cNvSpPr>
          <p:nvPr>
            <p:ph sz="quarter" idx="3"/>
          </p:nvPr>
        </p:nvSpPr>
        <p:spPr>
          <a:xfrm>
            <a:off x="914400" y="4114800"/>
            <a:ext cx="5080000" cy="1981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contenido 5"/>
          <p:cNvSpPr>
            <a:spLocks noGrp="1"/>
          </p:cNvSpPr>
          <p:nvPr>
            <p:ph sz="quarter" idx="4"/>
          </p:nvPr>
        </p:nvSpPr>
        <p:spPr>
          <a:xfrm>
            <a:off x="6197600" y="4114800"/>
            <a:ext cx="5080000" cy="1981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167281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914400" y="381000"/>
            <a:ext cx="10363200" cy="57150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1692585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609600" y="1600201"/>
            <a:ext cx="53848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imágenes prediseñadas"/>
          <p:cNvSpPr>
            <a:spLocks noGrp="1"/>
          </p:cNvSpPr>
          <p:nvPr>
            <p:ph type="clipArt" sz="half" idx="2"/>
          </p:nvPr>
        </p:nvSpPr>
        <p:spPr>
          <a:xfrm>
            <a:off x="6197600" y="1600201"/>
            <a:ext cx="5384800" cy="4525963"/>
          </a:xfrm>
        </p:spPr>
        <p:txBody>
          <a:bodyPr/>
          <a:lstStyle/>
          <a:p>
            <a:pPr lvl="0"/>
            <a:endParaRPr lang="es-PE"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0C27ACC-29D1-4A08-9476-930F91194813}" type="slidenum">
              <a:rPr lang="en-US" altLang="en-US"/>
              <a:pPr/>
              <a:t>‹Nº›</a:t>
            </a:fld>
            <a:endParaRPr lang="en-US" altLang="en-US"/>
          </a:p>
        </p:txBody>
      </p:sp>
    </p:spTree>
    <p:extLst>
      <p:ext uri="{BB962C8B-B14F-4D97-AF65-F5344CB8AC3E}">
        <p14:creationId xmlns:p14="http://schemas.microsoft.com/office/powerpoint/2010/main" val="111146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C9757EDF-86BA-4508-86CC-9760B6C31F73}" type="datetimeFigureOut">
              <a:rPr lang="en-US" smtClean="0"/>
              <a:t>5/3/2017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76649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9757EDF-86BA-4508-86CC-9760B6C31F73}" type="datetimeFigureOut">
              <a:rPr lang="en-US" smtClean="0"/>
              <a:t>5/3/2017</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423022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C9757EDF-86BA-4508-86CC-9760B6C31F73}" type="datetimeFigureOut">
              <a:rPr lang="en-US" smtClean="0"/>
              <a:t>5/3/2017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12774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C9757EDF-86BA-4508-86CC-9760B6C31F73}" type="datetimeFigureOut">
              <a:rPr lang="en-US" smtClean="0"/>
              <a:t>5/3/2017</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78966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C9757EDF-86BA-4508-86CC-9760B6C31F73}" type="datetimeFigureOut">
              <a:rPr lang="en-US" smtClean="0"/>
              <a:t>5/3/2017</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385654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9757EDF-86BA-4508-86CC-9760B6C31F73}" type="datetimeFigureOut">
              <a:rPr lang="en-US" smtClean="0"/>
              <a:t>5/3/2017</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257769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9757EDF-86BA-4508-86CC-9760B6C31F73}" type="datetimeFigureOut">
              <a:rPr lang="en-US" smtClean="0"/>
              <a:t>5/3/2017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3274345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9757EDF-86BA-4508-86CC-9760B6C31F73}" type="datetimeFigureOut">
              <a:rPr lang="en-US" smtClean="0"/>
              <a:t>5/3/2017</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66D37AC-57D0-420D-B9A2-313B79B23998}" type="slidenum">
              <a:rPr lang="en-US" smtClean="0"/>
              <a:t>‹Nº›</a:t>
            </a:fld>
            <a:endParaRPr lang="en-US"/>
          </a:p>
        </p:txBody>
      </p:sp>
    </p:spTree>
    <p:extLst>
      <p:ext uri="{BB962C8B-B14F-4D97-AF65-F5344CB8AC3E}">
        <p14:creationId xmlns:p14="http://schemas.microsoft.com/office/powerpoint/2010/main" val="15509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57EDF-86BA-4508-86CC-9760B6C31F73}" type="datetimeFigureOut">
              <a:rPr lang="en-US" smtClean="0"/>
              <a:t>5/3/2017</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D37AC-57D0-420D-B9A2-313B79B23998}" type="slidenum">
              <a:rPr lang="en-US" smtClean="0"/>
              <a:t>‹Nº›</a:t>
            </a:fld>
            <a:endParaRPr lang="en-US"/>
          </a:p>
        </p:txBody>
      </p:sp>
    </p:spTree>
    <p:extLst>
      <p:ext uri="{BB962C8B-B14F-4D97-AF65-F5344CB8AC3E}">
        <p14:creationId xmlns:p14="http://schemas.microsoft.com/office/powerpoint/2010/main" val="74926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demaquinasyherramientas.com/herramientas-electricas-y-accesorios/brocas-mechas-tipos-y-aplicaciones/attachment/laminada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demaquinasyherramientas.com/herramientas-electricas-y-accesorios/brocas-mechas-tipos-y-aplicaciones/attachment/rectificada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demaquinasyherramientas.com/herramientas-electricas-y-accesorios/brocas-mechas-tipos-y-aplicaciones/attachment/fresadayrectificad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jpeg"/><Relationship Id="rId5" Type="http://schemas.openxmlformats.org/officeDocument/2006/relationships/image" Target="../media/image37.w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0.jpeg"/><Relationship Id="rId5" Type="http://schemas.openxmlformats.org/officeDocument/2006/relationships/image" Target="../media/image39.w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14.xml"/><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42.w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es.wikipedia.org/wiki/Imagen:Spot_welder.miller.triddle.jpg" TargetMode="Externa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hyperlink" Target="http://www.nationmaster.com/encyclopedia/Image:Types-of-gas-torch-head.jpg"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nationmaster.com/encyclopedia/Image:OxygenRichBlowTorchFlame.jpg" TargetMode="Externa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www.nationmaster.com/encyclopedia/Image:FuelRichBlowTorchFlame.jpg" TargetMode="External"/><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3.jpeg"/></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5.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77.jpeg"/><Relationship Id="rId4" Type="http://schemas.openxmlformats.org/officeDocument/2006/relationships/image" Target="../media/image76.jpeg"/></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1023257" y="965198"/>
            <a:ext cx="6766078" cy="4927601"/>
          </a:xfrm>
        </p:spPr>
        <p:txBody>
          <a:bodyPr anchor="ctr">
            <a:normAutofit/>
          </a:bodyPr>
          <a:lstStyle/>
          <a:p>
            <a:pPr algn="r"/>
            <a:r>
              <a:rPr lang="es-CO"/>
              <a:t>PERFORACION Y SUJECION</a:t>
            </a:r>
            <a:endParaRPr lang="en-US" dirty="0"/>
          </a:p>
        </p:txBody>
      </p:sp>
      <p:sp>
        <p:nvSpPr>
          <p:cNvPr id="3" name="Subtítulo 2"/>
          <p:cNvSpPr>
            <a:spLocks noGrp="1"/>
          </p:cNvSpPr>
          <p:nvPr>
            <p:ph type="subTitle" idx="1"/>
          </p:nvPr>
        </p:nvSpPr>
        <p:spPr>
          <a:xfrm>
            <a:off x="8454570" y="965199"/>
            <a:ext cx="3093963" cy="4927602"/>
          </a:xfrm>
        </p:spPr>
        <p:txBody>
          <a:bodyPr anchor="ctr">
            <a:normAutofit/>
          </a:bodyPr>
          <a:lstStyle/>
          <a:p>
            <a:pPr algn="l"/>
            <a:r>
              <a:rPr lang="es-CO" sz="2500" dirty="0">
                <a:solidFill>
                  <a:srgbClr val="FFFFFF"/>
                </a:solidFill>
              </a:rPr>
              <a:t>BROCAS, TORNILLOS Y SOLDADURA</a:t>
            </a:r>
          </a:p>
          <a:p>
            <a:pPr algn="l"/>
            <a:endParaRPr lang="es-CO" sz="2000" dirty="0">
              <a:solidFill>
                <a:srgbClr val="FFFFFF"/>
              </a:solidFill>
            </a:endParaRPr>
          </a:p>
          <a:p>
            <a:pPr algn="l"/>
            <a:r>
              <a:rPr lang="es-CO" sz="2000" dirty="0">
                <a:solidFill>
                  <a:srgbClr val="FFFFFF"/>
                </a:solidFill>
              </a:rPr>
              <a:t>POR </a:t>
            </a:r>
          </a:p>
          <a:p>
            <a:pPr algn="l"/>
            <a:r>
              <a:rPr lang="es-CO" sz="2000" dirty="0">
                <a:solidFill>
                  <a:srgbClr val="FFFFFF"/>
                </a:solidFill>
              </a:rPr>
              <a:t>ALDEMAR HERNANDEZ</a:t>
            </a:r>
          </a:p>
        </p:txBody>
      </p:sp>
    </p:spTree>
    <p:extLst>
      <p:ext uri="{BB962C8B-B14F-4D97-AF65-F5344CB8AC3E}">
        <p14:creationId xmlns:p14="http://schemas.microsoft.com/office/powerpoint/2010/main" val="24448825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MATERIALES</a:t>
            </a:r>
            <a:endParaRPr lang="en-US" dirty="0"/>
          </a:p>
        </p:txBody>
      </p:sp>
      <p:sp>
        <p:nvSpPr>
          <p:cNvPr id="3" name="Marcador de contenido 2"/>
          <p:cNvSpPr>
            <a:spLocks noGrp="1"/>
          </p:cNvSpPr>
          <p:nvPr>
            <p:ph idx="1"/>
          </p:nvPr>
        </p:nvSpPr>
        <p:spPr/>
        <p:txBody>
          <a:bodyPr/>
          <a:lstStyle/>
          <a:p>
            <a:pPr lvl="0" algn="just"/>
            <a:r>
              <a:rPr lang="es-AR" b="1" u="sng" dirty="0">
                <a:latin typeface="Arial" pitchFamily="34" charset="0"/>
                <a:cs typeface="Arial" pitchFamily="34" charset="0"/>
              </a:rPr>
              <a:t>Acero Rápido (HSS)</a:t>
            </a:r>
            <a:r>
              <a:rPr lang="es-AR" dirty="0">
                <a:latin typeface="Arial" pitchFamily="34" charset="0"/>
                <a:cs typeface="Arial" pitchFamily="34" charset="0"/>
              </a:rPr>
              <a:t>: para taladrar aceros de baja a mediana dureza</a:t>
            </a:r>
          </a:p>
          <a:p>
            <a:pPr lvl="0" algn="just"/>
            <a:r>
              <a:rPr lang="es-AR" b="1" u="sng" dirty="0">
                <a:latin typeface="Arial" pitchFamily="34" charset="0"/>
                <a:cs typeface="Arial" pitchFamily="34" charset="0"/>
              </a:rPr>
              <a:t>Acero Rápido reforzado con tungsteno (HSS M2)</a:t>
            </a:r>
            <a:r>
              <a:rPr lang="es-AR" u="sng" dirty="0">
                <a:latin typeface="Arial" pitchFamily="34" charset="0"/>
                <a:cs typeface="Arial" pitchFamily="34" charset="0"/>
              </a:rPr>
              <a:t>:</a:t>
            </a:r>
            <a:r>
              <a:rPr lang="es-AR" dirty="0">
                <a:latin typeface="Arial" pitchFamily="34" charset="0"/>
                <a:cs typeface="Arial" pitchFamily="34" charset="0"/>
              </a:rPr>
              <a:t> Más resistente que el anterior, perfora aceros aleados de alta resistencia.  Es una opción más económica frente a las mechas de cobalto 5%.</a:t>
            </a:r>
          </a:p>
          <a:p>
            <a:endParaRPr lang="en-US" dirty="0"/>
          </a:p>
        </p:txBody>
      </p:sp>
    </p:spTree>
    <p:extLst>
      <p:ext uri="{BB962C8B-B14F-4D97-AF65-F5344CB8AC3E}">
        <p14:creationId xmlns:p14="http://schemas.microsoft.com/office/powerpoint/2010/main" val="77071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MATERIALES</a:t>
            </a:r>
            <a:endParaRPr lang="en-US" dirty="0"/>
          </a:p>
        </p:txBody>
      </p:sp>
      <p:sp>
        <p:nvSpPr>
          <p:cNvPr id="3" name="Marcador de contenido 2"/>
          <p:cNvSpPr>
            <a:spLocks noGrp="1"/>
          </p:cNvSpPr>
          <p:nvPr>
            <p:ph idx="1"/>
          </p:nvPr>
        </p:nvSpPr>
        <p:spPr/>
        <p:txBody>
          <a:bodyPr/>
          <a:lstStyle/>
          <a:p>
            <a:pPr lvl="0" algn="just"/>
            <a:r>
              <a:rPr lang="es-AR" b="1" u="sng" dirty="0">
                <a:latin typeface="Arial" pitchFamily="34" charset="0"/>
                <a:cs typeface="Arial" pitchFamily="34" charset="0"/>
              </a:rPr>
              <a:t>Acero Rápido con Cobalto 5% (HSS Co 5%)</a:t>
            </a:r>
            <a:r>
              <a:rPr lang="es-AR" u="sng" dirty="0">
                <a:latin typeface="Arial" pitchFamily="34" charset="0"/>
                <a:cs typeface="Arial" pitchFamily="34" charset="0"/>
              </a:rPr>
              <a:t>:</a:t>
            </a:r>
            <a:r>
              <a:rPr lang="es-AR" dirty="0">
                <a:latin typeface="Arial" pitchFamily="34" charset="0"/>
                <a:cs typeface="Arial" pitchFamily="34" charset="0"/>
              </a:rPr>
              <a:t> El acero rápido es reforzado con cobalto al 5% para obtener un mejor rendimiento frente a materiales duros de mecanizar.</a:t>
            </a:r>
          </a:p>
          <a:p>
            <a:pPr lvl="0" algn="just"/>
            <a:r>
              <a:rPr lang="es-AR" b="1" u="sng" dirty="0">
                <a:latin typeface="Arial" pitchFamily="34" charset="0"/>
                <a:cs typeface="Arial" pitchFamily="34" charset="0"/>
              </a:rPr>
              <a:t>Acero Rápido con Cobalto 8% (HSS Co 8%)</a:t>
            </a:r>
            <a:r>
              <a:rPr lang="es-AR" u="sng" dirty="0">
                <a:latin typeface="Arial" pitchFamily="34" charset="0"/>
                <a:cs typeface="Arial" pitchFamily="34" charset="0"/>
              </a:rPr>
              <a:t>:</a:t>
            </a:r>
            <a:r>
              <a:rPr lang="es-AR" dirty="0">
                <a:latin typeface="Arial" pitchFamily="34" charset="0"/>
                <a:cs typeface="Arial" pitchFamily="34" charset="0"/>
              </a:rPr>
              <a:t> En este caso, el refuerzo en el HSS llega al 8% para conseguir la más alta resistencia térmica según la norma americana M 42.</a:t>
            </a:r>
          </a:p>
          <a:p>
            <a:endParaRPr lang="en-US" dirty="0"/>
          </a:p>
        </p:txBody>
      </p:sp>
    </p:spTree>
    <p:extLst>
      <p:ext uri="{BB962C8B-B14F-4D97-AF65-F5344CB8AC3E}">
        <p14:creationId xmlns:p14="http://schemas.microsoft.com/office/powerpoint/2010/main" val="2648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u="sng" dirty="0">
                <a:latin typeface="Arial" pitchFamily="34" charset="0"/>
                <a:cs typeface="Arial" pitchFamily="34" charset="0"/>
              </a:rPr>
              <a:t>Metal Duro (carburo de tungsteno)</a:t>
            </a:r>
            <a:r>
              <a:rPr lang="es-AR" u="sng" dirty="0">
                <a:latin typeface="Arial" pitchFamily="34" charset="0"/>
                <a:cs typeface="Arial" pitchFamily="34" charset="0"/>
              </a:rPr>
              <a:t>:</a:t>
            </a:r>
            <a:r>
              <a:rPr lang="es-AR" dirty="0">
                <a:latin typeface="Arial" pitchFamily="34" charset="0"/>
                <a:cs typeface="Arial" pitchFamily="34" charset="0"/>
              </a:rPr>
              <a:t> Es cada vez más empleado como material de herramientas de corte giratorias, pues posee ventajas que lo destacan frente al acero rápido, como ser su dureza, resistencia al desgaste y al calor, su rigidez y mejor filo de corte.</a:t>
            </a:r>
            <a:endParaRPr lang="en-US" dirty="0"/>
          </a:p>
        </p:txBody>
      </p:sp>
    </p:spTree>
    <p:extLst>
      <p:ext uri="{BB962C8B-B14F-4D97-AF65-F5344CB8AC3E}">
        <p14:creationId xmlns:p14="http://schemas.microsoft.com/office/powerpoint/2010/main" val="224950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a:xfrm>
            <a:off x="1050636" y="824706"/>
            <a:ext cx="10515600" cy="4351338"/>
          </a:xfrm>
        </p:spPr>
        <p:txBody>
          <a:bodyPr/>
          <a:lstStyle/>
          <a:p>
            <a:r>
              <a:rPr lang="es-AR" b="1" u="sng" dirty="0">
                <a:latin typeface="Arial" pitchFamily="34" charset="0"/>
                <a:cs typeface="Arial" pitchFamily="34" charset="0"/>
              </a:rPr>
              <a:t>Brocas Laminadas</a:t>
            </a:r>
            <a:r>
              <a:rPr lang="es-AR" u="sng" dirty="0">
                <a:latin typeface="Arial" pitchFamily="34" charset="0"/>
                <a:cs typeface="Arial" pitchFamily="34" charset="0"/>
              </a:rPr>
              <a:t>:</a:t>
            </a:r>
            <a:r>
              <a:rPr lang="es-AR" dirty="0">
                <a:latin typeface="Arial" pitchFamily="34" charset="0"/>
                <a:cs typeface="Arial" pitchFamily="34" charset="0"/>
              </a:rPr>
              <a:t> su confección se lleva a cabo a partir de una pieza metálica que de un lado tiene un sector cilíndrico (que luego será el cabo de la broca) y del otro lado se encuentra una parte plana, cuyo grosor es menor al otro sector. Luego a través de una máquina laminadora (de ahí su nombre)  se toma la parte plana y se le da la forma helicoidal torciendo la misma. Son brocas muy económicas, por lo tanto su rendimiento es muy bajo. La punta de corte no es </a:t>
            </a:r>
            <a:r>
              <a:rPr lang="es-AR" dirty="0" err="1">
                <a:latin typeface="Arial" pitchFamily="34" charset="0"/>
                <a:cs typeface="Arial" pitchFamily="34" charset="0"/>
              </a:rPr>
              <a:t>autocentrante</a:t>
            </a:r>
            <a:endParaRPr lang="es-AR" dirty="0">
              <a:latin typeface="Arial" pitchFamily="34" charset="0"/>
              <a:cs typeface="Arial" pitchFamily="34" charset="0"/>
            </a:endParaRPr>
          </a:p>
          <a:p>
            <a:endParaRPr lang="en-US" dirty="0"/>
          </a:p>
        </p:txBody>
      </p:sp>
      <p:pic>
        <p:nvPicPr>
          <p:cNvPr id="6" name="6 Imagen" descr="Broca Laminadas">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397" y="4776258"/>
            <a:ext cx="679311" cy="1624542"/>
          </a:xfrm>
          <a:prstGeom prst="rect">
            <a:avLst/>
          </a:prstGeom>
          <a:noFill/>
          <a:ln>
            <a:noFill/>
          </a:ln>
        </p:spPr>
      </p:pic>
    </p:spTree>
    <p:extLst>
      <p:ext uri="{BB962C8B-B14F-4D97-AF65-F5344CB8AC3E}">
        <p14:creationId xmlns:p14="http://schemas.microsoft.com/office/powerpoint/2010/main" val="323829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u="sng" dirty="0">
                <a:latin typeface="Arial" pitchFamily="34" charset="0"/>
                <a:cs typeface="Arial" pitchFamily="34" charset="0"/>
              </a:rPr>
              <a:t>Brocas Rectificadas</a:t>
            </a:r>
            <a:r>
              <a:rPr lang="es-AR" u="sng" dirty="0">
                <a:latin typeface="Arial" pitchFamily="34" charset="0"/>
                <a:cs typeface="Arial" pitchFamily="34" charset="0"/>
              </a:rPr>
              <a:t>:</a:t>
            </a:r>
            <a:r>
              <a:rPr lang="es-AR" dirty="0">
                <a:latin typeface="Arial" pitchFamily="34" charset="0"/>
                <a:cs typeface="Arial" pitchFamily="34" charset="0"/>
              </a:rPr>
              <a:t> estas brocas se realizan a partir de una pieza metálica cilíndrica, cuyas hélices se consiguen rectificando el metal con una piedra. El proceso de rectificación es más exacto que el de laminación y le da a esta broca una calidad superior a la anterior, con un rendimiento mayor. Tampoco tiene punta de corte </a:t>
            </a:r>
            <a:r>
              <a:rPr lang="es-AR" dirty="0" err="1">
                <a:latin typeface="Arial" pitchFamily="34" charset="0"/>
                <a:cs typeface="Arial" pitchFamily="34" charset="0"/>
              </a:rPr>
              <a:t>autocentrante</a:t>
            </a:r>
            <a:r>
              <a:rPr lang="es-AR" dirty="0">
                <a:latin typeface="Arial" pitchFamily="34" charset="0"/>
                <a:cs typeface="Arial" pitchFamily="34" charset="0"/>
              </a:rPr>
              <a:t> (</a:t>
            </a:r>
            <a:r>
              <a:rPr lang="es-AR" dirty="0" err="1">
                <a:latin typeface="Arial" pitchFamily="34" charset="0"/>
                <a:cs typeface="Arial" pitchFamily="34" charset="0"/>
              </a:rPr>
              <a:t>split</a:t>
            </a:r>
            <a:r>
              <a:rPr lang="es-AR" dirty="0">
                <a:latin typeface="Arial" pitchFamily="34" charset="0"/>
                <a:cs typeface="Arial" pitchFamily="34" charset="0"/>
              </a:rPr>
              <a:t> </a:t>
            </a:r>
            <a:r>
              <a:rPr lang="es-AR" dirty="0" err="1">
                <a:latin typeface="Arial" pitchFamily="34" charset="0"/>
                <a:cs typeface="Arial" pitchFamily="34" charset="0"/>
              </a:rPr>
              <a:t>point</a:t>
            </a:r>
            <a:r>
              <a:rPr lang="es-AR" dirty="0">
                <a:latin typeface="Arial" pitchFamily="34" charset="0"/>
                <a:cs typeface="Arial" pitchFamily="34" charset="0"/>
              </a:rPr>
              <a:t>)</a:t>
            </a:r>
          </a:p>
          <a:p>
            <a:endParaRPr lang="en-US" dirty="0"/>
          </a:p>
        </p:txBody>
      </p:sp>
      <p:pic>
        <p:nvPicPr>
          <p:cNvPr id="4" name="3 Imagen" descr="Broca Rectificada">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4177" y="4559354"/>
            <a:ext cx="761968" cy="1832210"/>
          </a:xfrm>
          <a:prstGeom prst="rect">
            <a:avLst/>
          </a:prstGeom>
          <a:noFill/>
          <a:ln>
            <a:noFill/>
          </a:ln>
        </p:spPr>
      </p:pic>
    </p:spTree>
    <p:extLst>
      <p:ext uri="{BB962C8B-B14F-4D97-AF65-F5344CB8AC3E}">
        <p14:creationId xmlns:p14="http://schemas.microsoft.com/office/powerpoint/2010/main" val="290492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u="sng" dirty="0">
                <a:latin typeface="Arial" pitchFamily="34" charset="0"/>
                <a:cs typeface="Arial" pitchFamily="34" charset="0"/>
              </a:rPr>
              <a:t>Brocas Fresadas y Rectificadas</a:t>
            </a:r>
            <a:r>
              <a:rPr lang="es-AR" u="sng" dirty="0">
                <a:latin typeface="Arial" pitchFamily="34" charset="0"/>
                <a:cs typeface="Arial" pitchFamily="34" charset="0"/>
              </a:rPr>
              <a:t>:</a:t>
            </a:r>
            <a:r>
              <a:rPr lang="es-AR" dirty="0">
                <a:latin typeface="Arial" pitchFamily="34" charset="0"/>
                <a:cs typeface="Arial" pitchFamily="34" charset="0"/>
              </a:rPr>
              <a:t> se </a:t>
            </a:r>
            <a:r>
              <a:rPr lang="es-AR" dirty="0">
                <a:solidFill>
                  <a:schemeClr val="bg1"/>
                </a:solidFill>
                <a:latin typeface="Arial" pitchFamily="34" charset="0"/>
                <a:cs typeface="Arial" pitchFamily="34" charset="0"/>
              </a:rPr>
              <a:t>producen</a:t>
            </a:r>
            <a:r>
              <a:rPr lang="es-AR" dirty="0">
                <a:latin typeface="Arial" pitchFamily="34" charset="0"/>
                <a:cs typeface="Arial" pitchFamily="34" charset="0"/>
              </a:rPr>
              <a:t> a partir de una pieza cilíndrica cuyas hélices se consiguen rectificando el metal con una piedra y posteriormente se utiliza una fresa para hacer rebajes en la hélice, facilitando la evacuación de viruta y brindando al mismo tiempo una ayuda al avance en la perforación. La calidad de estas brocas le permite darle al usuario un rendimiento superior a las otras dos y un mejor acabado. La punta de corte es </a:t>
            </a:r>
            <a:r>
              <a:rPr lang="es-AR" dirty="0" err="1">
                <a:latin typeface="Arial" pitchFamily="34" charset="0"/>
                <a:cs typeface="Arial" pitchFamily="34" charset="0"/>
              </a:rPr>
              <a:t>autocentrante</a:t>
            </a:r>
            <a:r>
              <a:rPr lang="es-AR" dirty="0">
                <a:latin typeface="Arial" pitchFamily="34" charset="0"/>
                <a:cs typeface="Arial" pitchFamily="34" charset="0"/>
              </a:rPr>
              <a:t> con un ángulo de 135º.  </a:t>
            </a:r>
          </a:p>
          <a:p>
            <a:endParaRPr lang="en-US" dirty="0"/>
          </a:p>
        </p:txBody>
      </p:sp>
      <p:pic>
        <p:nvPicPr>
          <p:cNvPr id="5" name="5 Imagen" descr="Broca Fresada y Rectificada">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004831" y="4754535"/>
            <a:ext cx="984906" cy="2300853"/>
          </a:xfrm>
          <a:prstGeom prst="rect">
            <a:avLst/>
          </a:prstGeom>
          <a:noFill/>
          <a:ln>
            <a:noFill/>
          </a:ln>
        </p:spPr>
      </p:pic>
    </p:spTree>
    <p:extLst>
      <p:ext uri="{BB962C8B-B14F-4D97-AF65-F5344CB8AC3E}">
        <p14:creationId xmlns:p14="http://schemas.microsoft.com/office/powerpoint/2010/main" val="294628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dirty="0">
                <a:latin typeface="Arial" pitchFamily="34" charset="0"/>
                <a:cs typeface="Arial" pitchFamily="34" charset="0"/>
              </a:rPr>
              <a:t>Dependiendo del uso y aplicación de la mecha, se le aplica una capa de recubrimiento de óxido negro o níquel desde el punto de corte hasta el mango</a:t>
            </a:r>
          </a:p>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5878" y="2973534"/>
            <a:ext cx="3744416" cy="305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09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 Imagen"/>
          <p:cNvPicPr>
            <a:picLocks noChangeAspect="1"/>
          </p:cNvPicPr>
          <p:nvPr/>
        </p:nvPicPr>
        <p:blipFill rotWithShape="1">
          <a:blip r:embed="rId2" cstate="print">
            <a:extLst>
              <a:ext uri="{28A0092B-C50C-407E-A947-70E740481C1C}">
                <a14:useLocalDpi xmlns:a14="http://schemas.microsoft.com/office/drawing/2010/main" val="0"/>
              </a:ext>
            </a:extLst>
          </a:blip>
          <a:srcRect t="8495" r="-3" b="-3"/>
          <a:stretch/>
        </p:blipFill>
        <p:spPr>
          <a:xfrm>
            <a:off x="6090613" y="640082"/>
            <a:ext cx="5461724" cy="5577837"/>
          </a:xfrm>
          <a:prstGeom prst="rect">
            <a:avLst/>
          </a:prstGeom>
          <a:effectLst/>
        </p:spPr>
      </p:pic>
      <p:sp>
        <p:nvSpPr>
          <p:cNvPr id="2" name="Título 1"/>
          <p:cNvSpPr>
            <a:spLocks noGrp="1"/>
          </p:cNvSpPr>
          <p:nvPr>
            <p:ph type="title"/>
          </p:nvPr>
        </p:nvSpPr>
        <p:spPr>
          <a:xfrm>
            <a:off x="648929" y="629266"/>
            <a:ext cx="5127031" cy="1676603"/>
          </a:xfrm>
        </p:spPr>
        <p:txBody>
          <a:bodyPr>
            <a:normAutofit/>
          </a:bodyPr>
          <a:lstStyle/>
          <a:p>
            <a:r>
              <a:rPr lang="es-CO" dirty="0"/>
              <a:t>BROCAS ESPECIALES</a:t>
            </a:r>
            <a:endParaRPr lang="en-US" dirty="0"/>
          </a:p>
        </p:txBody>
      </p:sp>
      <p:sp>
        <p:nvSpPr>
          <p:cNvPr id="3" name="Marcador de contenido 2"/>
          <p:cNvSpPr>
            <a:spLocks noGrp="1"/>
          </p:cNvSpPr>
          <p:nvPr>
            <p:ph idx="1"/>
          </p:nvPr>
        </p:nvSpPr>
        <p:spPr>
          <a:xfrm>
            <a:off x="648930" y="2438400"/>
            <a:ext cx="5127029" cy="3785419"/>
          </a:xfrm>
        </p:spPr>
        <p:txBody>
          <a:bodyPr>
            <a:normAutofit/>
          </a:bodyPr>
          <a:lstStyle/>
          <a:p>
            <a:r>
              <a:rPr lang="es-AR" sz="2600" b="1" u="sng">
                <a:latin typeface="Arial" pitchFamily="34" charset="0"/>
                <a:cs typeface="Arial" pitchFamily="34" charset="0"/>
              </a:rPr>
              <a:t>Brocas refrigeradas</a:t>
            </a:r>
            <a:r>
              <a:rPr lang="es-AR" sz="2600">
                <a:latin typeface="Arial" pitchFamily="34" charset="0"/>
                <a:cs typeface="Arial" pitchFamily="34" charset="0"/>
              </a:rPr>
              <a:t>: Son brocas huecas en las que el líquido refrigerante pasa por su interior y se dirige directamente al punto de corte. Se utilizan para evacuar rápido la viruta y en condiciones donde se necesita bajar drásticamente la temperatura que surge del mecanizado.</a:t>
            </a:r>
          </a:p>
          <a:p>
            <a:endParaRPr lang="en-US" sz="2600"/>
          </a:p>
        </p:txBody>
      </p:sp>
    </p:spTree>
    <p:extLst>
      <p:ext uri="{BB962C8B-B14F-4D97-AF65-F5344CB8AC3E}">
        <p14:creationId xmlns:p14="http://schemas.microsoft.com/office/powerpoint/2010/main" val="91609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u="sng" dirty="0">
                <a:latin typeface="Arial" pitchFamily="34" charset="0"/>
                <a:cs typeface="Arial" pitchFamily="34" charset="0"/>
              </a:rPr>
              <a:t>Broca de Centrar</a:t>
            </a:r>
            <a:r>
              <a:rPr lang="es-AR" dirty="0">
                <a:latin typeface="Arial" pitchFamily="34" charset="0"/>
                <a:cs typeface="Arial" pitchFamily="34" charset="0"/>
              </a:rPr>
              <a:t>: Esta broca se utiliza para perforar una pieza que se va utilizar en un torno, si es de poco peso la pieza a mecanizar se la suele dejar como contrapunta. Si la pieza es pesada la función de la broca será hacer el orificio para que entre una contrapunta.</a:t>
            </a:r>
          </a:p>
          <a:p>
            <a:endParaRPr lang="en-US" dirty="0"/>
          </a:p>
        </p:txBody>
      </p:sp>
      <p:pic>
        <p:nvPicPr>
          <p:cNvPr id="4" name="5 Imagen" descr="Broca para taladro base magnetica"/>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8865" y="3629891"/>
            <a:ext cx="2416625" cy="2387600"/>
          </a:xfrm>
          <a:prstGeom prst="rect">
            <a:avLst/>
          </a:prstGeom>
          <a:noFill/>
          <a:ln>
            <a:noFill/>
          </a:ln>
        </p:spPr>
      </p:pic>
    </p:spTree>
    <p:extLst>
      <p:ext uri="{BB962C8B-B14F-4D97-AF65-F5344CB8AC3E}">
        <p14:creationId xmlns:p14="http://schemas.microsoft.com/office/powerpoint/2010/main" val="419277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 Imagen"/>
          <p:cNvPicPr>
            <a:picLocks noChangeAspect="1"/>
          </p:cNvPicPr>
          <p:nvPr/>
        </p:nvPicPr>
        <p:blipFill rotWithShape="1">
          <a:blip r:embed="rId2" cstate="print">
            <a:extLst>
              <a:ext uri="{28A0092B-C50C-407E-A947-70E740481C1C}">
                <a14:useLocalDpi xmlns:a14="http://schemas.microsoft.com/office/drawing/2010/main" val="0"/>
              </a:ext>
            </a:extLst>
          </a:blip>
          <a:srcRect l="3524" r="4719" b="1"/>
          <a:stretch/>
        </p:blipFill>
        <p:spPr>
          <a:xfrm>
            <a:off x="5120640" y="1904281"/>
            <a:ext cx="6233160" cy="4272681"/>
          </a:xfrm>
          <a:prstGeom prst="rect">
            <a:avLst/>
          </a:prstGeom>
        </p:spPr>
      </p:pic>
      <p:sp>
        <p:nvSpPr>
          <p:cNvPr id="2" name="Título 1"/>
          <p:cNvSpPr>
            <a:spLocks noGrp="1"/>
          </p:cNvSpPr>
          <p:nvPr>
            <p:ph type="title"/>
          </p:nvPr>
        </p:nvSpPr>
        <p:spPr>
          <a:xfrm>
            <a:off x="838200" y="365125"/>
            <a:ext cx="10515600" cy="1325563"/>
          </a:xfrm>
        </p:spPr>
        <p:txBody>
          <a:bodyPr>
            <a:normAutofit/>
          </a:bodyPr>
          <a:lstStyle/>
          <a:p>
            <a:r>
              <a:rPr lang="es-AR" b="1" u="sng" dirty="0">
                <a:latin typeface="Arial" pitchFamily="34" charset="0"/>
                <a:cs typeface="Arial" pitchFamily="34" charset="0"/>
              </a:rPr>
              <a:t>Broca para taladros de Base Magnética</a:t>
            </a:r>
            <a:endParaRPr lang="en-US" dirty="0"/>
          </a:p>
        </p:txBody>
      </p:sp>
      <p:sp>
        <p:nvSpPr>
          <p:cNvPr id="3" name="Marcador de contenido 2"/>
          <p:cNvSpPr>
            <a:spLocks noGrp="1"/>
          </p:cNvSpPr>
          <p:nvPr>
            <p:ph idx="1"/>
          </p:nvPr>
        </p:nvSpPr>
        <p:spPr>
          <a:xfrm>
            <a:off x="838200" y="1825625"/>
            <a:ext cx="3797807" cy="4351338"/>
          </a:xfrm>
        </p:spPr>
        <p:txBody>
          <a:bodyPr>
            <a:normAutofit/>
          </a:bodyPr>
          <a:lstStyle/>
          <a:p>
            <a:r>
              <a:rPr lang="es-AR" sz="2000">
                <a:latin typeface="Arial" pitchFamily="34" charset="0"/>
                <a:cs typeface="Arial" pitchFamily="34" charset="0"/>
              </a:rPr>
              <a:t>Estas brocas poseen una geometría doble de corte para un perfecto centramiento de la herramienta. El tratamiento térmico las dota de una vida útil más prolongada. Además, son capaces de taladrar con un rendimiento superior a coronas perforadoras en acero rápido y las brocas cono morse</a:t>
            </a:r>
            <a:endParaRPr lang="en-US" sz="2000"/>
          </a:p>
        </p:txBody>
      </p:sp>
    </p:spTree>
    <p:extLst>
      <p:ext uri="{BB962C8B-B14F-4D97-AF65-F5344CB8AC3E}">
        <p14:creationId xmlns:p14="http://schemas.microsoft.com/office/powerpoint/2010/main" val="229146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l="23438" t="33594" r="25078" b="9561"/>
          <a:stretch/>
        </p:blipFill>
        <p:spPr>
          <a:xfrm>
            <a:off x="1896847" y="1108363"/>
            <a:ext cx="8059665" cy="4830907"/>
          </a:xfrm>
          <a:prstGeom prst="rect">
            <a:avLst/>
          </a:prstGeom>
        </p:spPr>
      </p:pic>
    </p:spTree>
    <p:extLst>
      <p:ext uri="{BB962C8B-B14F-4D97-AF65-F5344CB8AC3E}">
        <p14:creationId xmlns:p14="http://schemas.microsoft.com/office/powerpoint/2010/main" val="3371797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u="sng" dirty="0">
                <a:latin typeface="Arial" pitchFamily="34" charset="0"/>
                <a:cs typeface="Arial" pitchFamily="34" charset="0"/>
              </a:rPr>
              <a:t>Brocas de tres puntas para madera</a:t>
            </a:r>
            <a:br>
              <a:rPr lang="es-AR" u="sng" dirty="0">
                <a:latin typeface="Arial" pitchFamily="34" charset="0"/>
                <a:cs typeface="Arial" pitchFamily="34" charset="0"/>
              </a:rPr>
            </a:br>
            <a:endParaRPr lang="en-US" dirty="0"/>
          </a:p>
        </p:txBody>
      </p:sp>
      <p:sp>
        <p:nvSpPr>
          <p:cNvPr id="3" name="Marcador de contenido 2"/>
          <p:cNvSpPr>
            <a:spLocks noGrp="1"/>
          </p:cNvSpPr>
          <p:nvPr>
            <p:ph idx="1"/>
          </p:nvPr>
        </p:nvSpPr>
        <p:spPr/>
        <p:txBody>
          <a:bodyPr/>
          <a:lstStyle/>
          <a:p>
            <a:pPr algn="just"/>
            <a:r>
              <a:rPr lang="es-AR" dirty="0">
                <a:latin typeface="Arial" pitchFamily="34" charset="0"/>
                <a:cs typeface="Arial" pitchFamily="34" charset="0"/>
              </a:rPr>
              <a:t>Son las más utilizadas para taladrar madera y suelen estar hechas de acero al </a:t>
            </a:r>
            <a:r>
              <a:rPr lang="es-AR" dirty="0" err="1">
                <a:latin typeface="Arial" pitchFamily="34" charset="0"/>
                <a:cs typeface="Arial" pitchFamily="34" charset="0"/>
              </a:rPr>
              <a:t>cromovanadio</a:t>
            </a:r>
            <a:r>
              <a:rPr lang="es-AR" dirty="0">
                <a:latin typeface="Arial" pitchFamily="34" charset="0"/>
                <a:cs typeface="Arial" pitchFamily="34" charset="0"/>
              </a:rPr>
              <a:t>. Existen con diferentes filos, pero no hay grandes diferencias en cuanto a rendimiento. En la cabeza tiene tres puntas, la central, para centrar perfectamente la broca, y las de los lados que son las que van cortando  el material dejando un orificio perfecto. Se utilizan para todo tipo de maderas: duras, blandas, contrachapados, aglomerados, </a:t>
            </a:r>
            <a:r>
              <a:rPr lang="es-AR" dirty="0" err="1">
                <a:latin typeface="Arial" pitchFamily="34" charset="0"/>
                <a:cs typeface="Arial" pitchFamily="34" charset="0"/>
              </a:rPr>
              <a:t>etc</a:t>
            </a:r>
            <a:endParaRPr lang="en-US" dirty="0"/>
          </a:p>
        </p:txBody>
      </p:sp>
      <p:pic>
        <p:nvPicPr>
          <p:cNvPr id="4" name="4 Imagen" descr="Recorte de pantall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4145" y="4948180"/>
            <a:ext cx="4058729" cy="990367"/>
          </a:xfrm>
          <a:prstGeom prst="rect">
            <a:avLst/>
          </a:prstGeom>
        </p:spPr>
      </p:pic>
    </p:spTree>
    <p:extLst>
      <p:ext uri="{BB962C8B-B14F-4D97-AF65-F5344CB8AC3E}">
        <p14:creationId xmlns:p14="http://schemas.microsoft.com/office/powerpoint/2010/main" val="1981953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u="sng" dirty="0">
                <a:latin typeface="Arial" pitchFamily="34" charset="0"/>
                <a:cs typeface="Arial" pitchFamily="34" charset="0"/>
              </a:rPr>
              <a:t>Brocas planas o de pala para madera</a:t>
            </a:r>
            <a:br>
              <a:rPr lang="es-AR" b="1" u="sng" dirty="0">
                <a:latin typeface="Arial" pitchFamily="34" charset="0"/>
                <a:cs typeface="Arial" pitchFamily="34" charset="0"/>
              </a:rPr>
            </a:br>
            <a:endParaRPr lang="en-US" dirty="0"/>
          </a:p>
        </p:txBody>
      </p:sp>
      <p:sp>
        <p:nvSpPr>
          <p:cNvPr id="3" name="Marcador de contenido 2"/>
          <p:cNvSpPr>
            <a:spLocks noGrp="1"/>
          </p:cNvSpPr>
          <p:nvPr>
            <p:ph idx="1"/>
          </p:nvPr>
        </p:nvSpPr>
        <p:spPr/>
        <p:txBody>
          <a:bodyPr/>
          <a:lstStyle/>
          <a:p>
            <a:r>
              <a:rPr lang="es-AR" dirty="0">
                <a:latin typeface="Arial" pitchFamily="34" charset="0"/>
                <a:cs typeface="Arial" pitchFamily="34" charset="0"/>
              </a:rPr>
              <a:t>Cuando el diámetro del orificio que queremos practicar en la madera es grande, se recurre a las brocas planas, pues permiten poder introducirlas en el </a:t>
            </a:r>
            <a:r>
              <a:rPr lang="es-AR" dirty="0" err="1">
                <a:latin typeface="Arial" pitchFamily="34" charset="0"/>
                <a:cs typeface="Arial" pitchFamily="34" charset="0"/>
              </a:rPr>
              <a:t>portabrocas</a:t>
            </a:r>
            <a:r>
              <a:rPr lang="es-AR" dirty="0">
                <a:latin typeface="Arial" pitchFamily="34" charset="0"/>
                <a:cs typeface="Arial" pitchFamily="34" charset="0"/>
              </a:rPr>
              <a:t> del taladro, ya que el vástago no varía de tamaño. Son un poco más difíciles de usar, pues hay que mantener firme la perpendicularidad del taladro, por lo que es muy recomendable usar un soporte vertical.</a:t>
            </a:r>
          </a:p>
          <a:p>
            <a:endParaRPr lang="en-US" dirty="0"/>
          </a:p>
        </p:txBody>
      </p:sp>
      <p:pic>
        <p:nvPicPr>
          <p:cNvPr id="4" name="5 Imagen" descr="Recorte de pantall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162" y="4293273"/>
            <a:ext cx="4519961" cy="1499659"/>
          </a:xfrm>
          <a:prstGeom prst="rect">
            <a:avLst/>
          </a:prstGeom>
        </p:spPr>
      </p:pic>
    </p:spTree>
    <p:extLst>
      <p:ext uri="{BB962C8B-B14F-4D97-AF65-F5344CB8AC3E}">
        <p14:creationId xmlns:p14="http://schemas.microsoft.com/office/powerpoint/2010/main" val="92230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u="sng" dirty="0">
                <a:latin typeface="Arial" pitchFamily="34" charset="0"/>
                <a:cs typeface="Arial" pitchFamily="34" charset="0"/>
              </a:rPr>
              <a:t>Brocas para vidrio</a:t>
            </a:r>
            <a:br>
              <a:rPr lang="es-AR" u="sng" dirty="0">
                <a:latin typeface="Arial" pitchFamily="34" charset="0"/>
                <a:cs typeface="Arial" pitchFamily="34" charset="0"/>
              </a:rPr>
            </a:br>
            <a:endParaRPr lang="en-US" dirty="0"/>
          </a:p>
        </p:txBody>
      </p:sp>
      <p:sp>
        <p:nvSpPr>
          <p:cNvPr id="3" name="Marcador de contenido 2"/>
          <p:cNvSpPr>
            <a:spLocks noGrp="1"/>
          </p:cNvSpPr>
          <p:nvPr>
            <p:ph idx="1"/>
          </p:nvPr>
        </p:nvSpPr>
        <p:spPr/>
        <p:txBody>
          <a:bodyPr/>
          <a:lstStyle/>
          <a:p>
            <a:r>
              <a:rPr lang="es-AR" dirty="0">
                <a:latin typeface="Arial" pitchFamily="34" charset="0"/>
                <a:cs typeface="Arial" pitchFamily="34" charset="0"/>
              </a:rPr>
              <a:t>Son brocas compuestas de un vástago y una punta de carburo de tungsteno (</a:t>
            </a:r>
            <a:r>
              <a:rPr lang="es-AR" dirty="0" err="1">
                <a:latin typeface="Arial" pitchFamily="34" charset="0"/>
                <a:cs typeface="Arial" pitchFamily="34" charset="0"/>
              </a:rPr>
              <a:t>widia</a:t>
            </a:r>
            <a:r>
              <a:rPr lang="es-AR" dirty="0">
                <a:latin typeface="Arial" pitchFamily="34" charset="0"/>
                <a:cs typeface="Arial" pitchFamily="34" charset="0"/>
              </a:rPr>
              <a:t>) con forma de punta de lanza. Se utilizan para taladrar vidrio, cerámica, azulejos, porcelana, espejos, etc. Es muy recomendable la utilización de soporte vertical o taladro de columna y la refrigeración con agua, trementina (aguarrás) o petróleo</a:t>
            </a:r>
            <a:endParaRPr lang="en-US" dirty="0"/>
          </a:p>
        </p:txBody>
      </p:sp>
      <p:pic>
        <p:nvPicPr>
          <p:cNvPr id="4" name="4 Imagen" descr="Recorte de pantall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192" y="4295800"/>
            <a:ext cx="3596795" cy="1440160"/>
          </a:xfrm>
          <a:prstGeom prst="rect">
            <a:avLst/>
          </a:prstGeom>
        </p:spPr>
      </p:pic>
    </p:spTree>
    <p:extLst>
      <p:ext uri="{BB962C8B-B14F-4D97-AF65-F5344CB8AC3E}">
        <p14:creationId xmlns:p14="http://schemas.microsoft.com/office/powerpoint/2010/main" val="233024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 Imagen" descr="Recorte de pantalla"/>
          <p:cNvPicPr>
            <a:picLocks noChangeAspect="1"/>
          </p:cNvPicPr>
          <p:nvPr/>
        </p:nvPicPr>
        <p:blipFill rotWithShape="1">
          <a:blip r:embed="rId2" cstate="print">
            <a:extLst>
              <a:ext uri="{28A0092B-C50C-407E-A947-70E740481C1C}">
                <a14:useLocalDpi xmlns:a14="http://schemas.microsoft.com/office/drawing/2010/main" val="0"/>
              </a:ext>
            </a:extLst>
          </a:blip>
          <a:srcRect l="10811" r="21110" b="1"/>
          <a:stretch/>
        </p:blipFill>
        <p:spPr>
          <a:xfrm>
            <a:off x="5120640" y="1904281"/>
            <a:ext cx="6233160" cy="4272681"/>
          </a:xfrm>
          <a:prstGeom prst="rect">
            <a:avLst/>
          </a:prstGeom>
        </p:spPr>
      </p:pic>
      <p:sp>
        <p:nvSpPr>
          <p:cNvPr id="2" name="Título 1"/>
          <p:cNvSpPr>
            <a:spLocks noGrp="1"/>
          </p:cNvSpPr>
          <p:nvPr>
            <p:ph type="title"/>
          </p:nvPr>
        </p:nvSpPr>
        <p:spPr>
          <a:xfrm>
            <a:off x="838200" y="365125"/>
            <a:ext cx="10515600" cy="1325563"/>
          </a:xfrm>
        </p:spPr>
        <p:txBody>
          <a:bodyPr>
            <a:normAutofit/>
          </a:bodyPr>
          <a:lstStyle/>
          <a:p>
            <a:r>
              <a:rPr lang="es-AR" b="1" u="sng">
                <a:latin typeface="Arial" pitchFamily="34" charset="0"/>
                <a:cs typeface="Arial" pitchFamily="34" charset="0"/>
              </a:rPr>
              <a:t>Coronas o brocas de campana</a:t>
            </a:r>
            <a:br>
              <a:rPr lang="es-AR" b="1" u="sng">
                <a:latin typeface="Arial" pitchFamily="34" charset="0"/>
                <a:cs typeface="Arial" pitchFamily="34" charset="0"/>
              </a:rPr>
            </a:br>
            <a:endParaRPr lang="en-US" dirty="0"/>
          </a:p>
        </p:txBody>
      </p:sp>
      <p:sp>
        <p:nvSpPr>
          <p:cNvPr id="3" name="Marcador de contenido 2"/>
          <p:cNvSpPr>
            <a:spLocks noGrp="1"/>
          </p:cNvSpPr>
          <p:nvPr>
            <p:ph idx="1"/>
          </p:nvPr>
        </p:nvSpPr>
        <p:spPr>
          <a:xfrm>
            <a:off x="838200" y="1825625"/>
            <a:ext cx="3797807" cy="4351338"/>
          </a:xfrm>
        </p:spPr>
        <p:txBody>
          <a:bodyPr>
            <a:normAutofit/>
          </a:bodyPr>
          <a:lstStyle/>
          <a:p>
            <a:pPr>
              <a:lnSpc>
                <a:spcPct val="80000"/>
              </a:lnSpc>
            </a:pPr>
            <a:r>
              <a:rPr lang="es-AR" sz="2000">
                <a:latin typeface="Arial" pitchFamily="34" charset="0"/>
                <a:cs typeface="Arial" pitchFamily="34" charset="0"/>
              </a:rPr>
              <a:t>Para hacer orificios de gran diámetro, se utilizan las coronas o brocas de campana. Estas brocas las hay para todo tipo de materiales (metales, obra, madera, cristal). Consisten en una corona dentada en cuyo centro suele haber fijada una broca convencional que sirve para el centrado y guía del orificio. La más utilizada en bricolaje es la de la siguiente foto, que incluye variedad de diámetros en una sola corona.</a:t>
            </a:r>
          </a:p>
          <a:p>
            <a:pPr>
              <a:lnSpc>
                <a:spcPct val="80000"/>
              </a:lnSpc>
            </a:pPr>
            <a:endParaRPr lang="en-US" sz="2000"/>
          </a:p>
        </p:txBody>
      </p:sp>
    </p:spTree>
    <p:extLst>
      <p:ext uri="{BB962C8B-B14F-4D97-AF65-F5344CB8AC3E}">
        <p14:creationId xmlns:p14="http://schemas.microsoft.com/office/powerpoint/2010/main" val="218406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rotWithShape="1">
          <a:blip r:embed="rId2" cstate="print">
            <a:extLst>
              <a:ext uri="{28A0092B-C50C-407E-A947-70E740481C1C}">
                <a14:useLocalDpi xmlns:a14="http://schemas.microsoft.com/office/drawing/2010/main" val="0"/>
              </a:ext>
            </a:extLst>
          </a:blip>
          <a:srcRect l="28385" r="18137" b="1"/>
          <a:stretch/>
        </p:blipFill>
        <p:spPr>
          <a:xfrm>
            <a:off x="838200" y="1904281"/>
            <a:ext cx="6233160" cy="4272681"/>
          </a:xfrm>
          <a:prstGeom prst="rect">
            <a:avLst/>
          </a:prstGeom>
        </p:spPr>
      </p:pic>
      <p:sp>
        <p:nvSpPr>
          <p:cNvPr id="2" name="Título 1"/>
          <p:cNvSpPr>
            <a:spLocks noGrp="1"/>
          </p:cNvSpPr>
          <p:nvPr>
            <p:ph type="title"/>
          </p:nvPr>
        </p:nvSpPr>
        <p:spPr>
          <a:xfrm>
            <a:off x="838200" y="365125"/>
            <a:ext cx="10515600" cy="1325563"/>
          </a:xfrm>
        </p:spPr>
        <p:txBody>
          <a:bodyPr>
            <a:normAutofit/>
          </a:bodyPr>
          <a:lstStyle/>
          <a:p>
            <a:r>
              <a:rPr lang="es-AR" b="1" u="sng" dirty="0">
                <a:latin typeface="Arial" pitchFamily="34" charset="0"/>
                <a:cs typeface="Arial" pitchFamily="34" charset="0"/>
              </a:rPr>
              <a:t>cónicas para chapas</a:t>
            </a:r>
            <a:endParaRPr lang="en-US" dirty="0"/>
          </a:p>
        </p:txBody>
      </p:sp>
      <p:sp>
        <p:nvSpPr>
          <p:cNvPr id="3" name="Marcador de contenido 2"/>
          <p:cNvSpPr>
            <a:spLocks noGrp="1"/>
          </p:cNvSpPr>
          <p:nvPr>
            <p:ph idx="1"/>
          </p:nvPr>
        </p:nvSpPr>
        <p:spPr>
          <a:xfrm>
            <a:off x="7552944" y="1825625"/>
            <a:ext cx="3800856" cy="4351338"/>
          </a:xfrm>
        </p:spPr>
        <p:txBody>
          <a:bodyPr>
            <a:normAutofit/>
          </a:bodyPr>
          <a:lstStyle/>
          <a:p>
            <a:r>
              <a:rPr lang="es-AR" sz="2000">
                <a:latin typeface="Arial" pitchFamily="34" charset="0"/>
                <a:cs typeface="Arial" pitchFamily="34" charset="0"/>
              </a:rPr>
              <a:t>Su función se caracteriza por hacer agujeros de diámetro exacto en láminas metálicas. Las más usadas son las escalonadas, pues ellas tienen en su cuerpo las medidas de los agujeros a producirse</a:t>
            </a:r>
            <a:endParaRPr lang="en-US" sz="2000"/>
          </a:p>
        </p:txBody>
      </p:sp>
    </p:spTree>
    <p:extLst>
      <p:ext uri="{BB962C8B-B14F-4D97-AF65-F5344CB8AC3E}">
        <p14:creationId xmlns:p14="http://schemas.microsoft.com/office/powerpoint/2010/main" val="32393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5 Marcador de contenido"/>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 b="1336"/>
          <a:stretch/>
        </p:blipFill>
        <p:spPr>
          <a:xfrm>
            <a:off x="20" y="10"/>
            <a:ext cx="7534636" cy="6857990"/>
          </a:xfrm>
          <a:prstGeom prst="rect">
            <a:avLst/>
          </a:prstGeom>
        </p:spPr>
      </p:pic>
      <p:sp>
        <p:nvSpPr>
          <p:cNvPr id="2" name="Título 1"/>
          <p:cNvSpPr>
            <a:spLocks noGrp="1"/>
          </p:cNvSpPr>
          <p:nvPr>
            <p:ph type="title"/>
          </p:nvPr>
        </p:nvSpPr>
        <p:spPr>
          <a:xfrm>
            <a:off x="7534657" y="640081"/>
            <a:ext cx="4017262" cy="3708895"/>
          </a:xfrm>
          <a:noFill/>
        </p:spPr>
        <p:txBody>
          <a:bodyPr vert="horz" lIns="91440" tIns="45720" rIns="91440" bIns="45720" rtlCol="0" anchor="b">
            <a:normAutofit/>
          </a:bodyPr>
          <a:lstStyle/>
          <a:p>
            <a:r>
              <a:rPr lang="es-CO" dirty="0"/>
              <a:t>TIPOS DE BROCAS HERRAMIENTAS</a:t>
            </a:r>
            <a:endParaRPr lang="en-US" dirty="0"/>
          </a:p>
        </p:txBody>
      </p:sp>
    </p:spTree>
    <p:extLst>
      <p:ext uri="{BB962C8B-B14F-4D97-AF65-F5344CB8AC3E}">
        <p14:creationId xmlns:p14="http://schemas.microsoft.com/office/powerpoint/2010/main" val="176774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descr="tornillo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a:xfrm>
            <a:off x="5003610" y="643466"/>
            <a:ext cx="6328112" cy="55687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s-CO" sz="3600" kern="1200" dirty="0">
                <a:solidFill>
                  <a:schemeClr val="bg1"/>
                </a:solidFill>
                <a:latin typeface="+mj-lt"/>
                <a:ea typeface="+mj-ea"/>
                <a:cs typeface="+mj-cs"/>
              </a:rPr>
              <a:t>TORNILLOS</a:t>
            </a:r>
            <a:endParaRPr lang="en-US" sz="3600" kern="1200" dirty="0">
              <a:solidFill>
                <a:schemeClr val="bg1"/>
              </a:solidFill>
              <a:latin typeface="+mj-lt"/>
              <a:ea typeface="+mj-ea"/>
              <a:cs typeface="+mj-cs"/>
            </a:endParaRPr>
          </a:p>
        </p:txBody>
      </p:sp>
    </p:spTree>
    <p:extLst>
      <p:ext uri="{BB962C8B-B14F-4D97-AF65-F5344CB8AC3E}">
        <p14:creationId xmlns:p14="http://schemas.microsoft.com/office/powerpoint/2010/main" val="154077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ln/>
        </p:spPr>
        <p:txBody>
          <a:bodyPr/>
          <a:lstStyle/>
          <a:p>
            <a:r>
              <a:rPr lang="en-US" altLang="en-US" dirty="0" err="1"/>
              <a:t>Perfil</a:t>
            </a:r>
            <a:r>
              <a:rPr lang="en-US" altLang="en-US" dirty="0"/>
              <a:t> </a:t>
            </a:r>
            <a:r>
              <a:rPr lang="en-US" altLang="en-US" dirty="0" err="1"/>
              <a:t>roscado</a:t>
            </a:r>
            <a:endParaRPr lang="en-US" altLang="en-US" dirty="0"/>
          </a:p>
        </p:txBody>
      </p:sp>
      <p:sp>
        <p:nvSpPr>
          <p:cNvPr id="6147" name="Rectangle 3"/>
          <p:cNvSpPr>
            <a:spLocks noChangeArrowheads="1"/>
          </p:cNvSpPr>
          <p:nvPr/>
        </p:nvSpPr>
        <p:spPr bwMode="auto">
          <a:xfrm>
            <a:off x="2782888" y="4724401"/>
            <a:ext cx="69850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dirty="0" err="1">
                <a:solidFill>
                  <a:srgbClr val="081D58"/>
                </a:solidFill>
              </a:rPr>
              <a:t>Parámetros</a:t>
            </a:r>
            <a:r>
              <a:rPr lang="en-US" altLang="en-US" dirty="0">
                <a:solidFill>
                  <a:srgbClr val="081D58"/>
                </a:solidFill>
              </a:rPr>
              <a:t> </a:t>
            </a:r>
            <a:r>
              <a:rPr lang="en-US" altLang="en-US" dirty="0" err="1">
                <a:solidFill>
                  <a:srgbClr val="081D58"/>
                </a:solidFill>
              </a:rPr>
              <a:t>empleados</a:t>
            </a:r>
            <a:r>
              <a:rPr lang="en-US" altLang="en-US" dirty="0">
                <a:solidFill>
                  <a:srgbClr val="081D58"/>
                </a:solidFill>
              </a:rPr>
              <a:t> para </a:t>
            </a:r>
            <a:r>
              <a:rPr lang="en-US" altLang="en-US" dirty="0" err="1">
                <a:solidFill>
                  <a:srgbClr val="081D58"/>
                </a:solidFill>
              </a:rPr>
              <a:t>definir</a:t>
            </a:r>
            <a:r>
              <a:rPr lang="en-US" altLang="en-US" dirty="0">
                <a:solidFill>
                  <a:srgbClr val="081D58"/>
                </a:solidFill>
              </a:rPr>
              <a:t> un </a:t>
            </a:r>
            <a:r>
              <a:rPr lang="en-US" altLang="en-US" dirty="0" err="1">
                <a:solidFill>
                  <a:srgbClr val="081D58"/>
                </a:solidFill>
              </a:rPr>
              <a:t>perfil</a:t>
            </a:r>
            <a:r>
              <a:rPr lang="en-US" altLang="en-US" dirty="0">
                <a:solidFill>
                  <a:srgbClr val="081D58"/>
                </a:solidFill>
              </a:rPr>
              <a:t> </a:t>
            </a:r>
            <a:r>
              <a:rPr lang="en-US" altLang="en-US" dirty="0" err="1">
                <a:solidFill>
                  <a:srgbClr val="081D58"/>
                </a:solidFill>
              </a:rPr>
              <a:t>roscado</a:t>
            </a:r>
            <a:endParaRPr lang="en-US" altLang="en-US" dirty="0">
              <a:solidFill>
                <a:srgbClr val="081D58"/>
              </a:solidFill>
            </a:endParaRPr>
          </a:p>
          <a:p>
            <a:pPr lvl="2">
              <a:spcBef>
                <a:spcPct val="50000"/>
              </a:spcBef>
            </a:pPr>
            <a:r>
              <a:rPr lang="en-US" altLang="en-US" sz="1200" dirty="0" err="1">
                <a:solidFill>
                  <a:srgbClr val="081D58"/>
                </a:solidFill>
              </a:rPr>
              <a:t>Diámetro</a:t>
            </a:r>
            <a:r>
              <a:rPr lang="en-US" altLang="en-US" sz="1200" dirty="0">
                <a:solidFill>
                  <a:srgbClr val="081D58"/>
                </a:solidFill>
              </a:rPr>
              <a:t> mayor, d.		Paso </a:t>
            </a:r>
            <a:r>
              <a:rPr lang="en-US" altLang="en-US" sz="1200" dirty="0" err="1">
                <a:solidFill>
                  <a:srgbClr val="081D58"/>
                </a:solidFill>
              </a:rPr>
              <a:t>por</a:t>
            </a:r>
            <a:r>
              <a:rPr lang="en-US" altLang="en-US" sz="1200" dirty="0">
                <a:solidFill>
                  <a:srgbClr val="081D58"/>
                </a:solidFill>
              </a:rPr>
              <a:t> </a:t>
            </a:r>
            <a:r>
              <a:rPr lang="en-US" altLang="en-US" sz="1200" dirty="0" err="1">
                <a:solidFill>
                  <a:srgbClr val="081D58"/>
                </a:solidFill>
              </a:rPr>
              <a:t>pulgada</a:t>
            </a:r>
            <a:r>
              <a:rPr lang="en-US" altLang="en-US" sz="1200" dirty="0">
                <a:solidFill>
                  <a:srgbClr val="081D58"/>
                </a:solidFill>
              </a:rPr>
              <a:t> p=1/n, nº </a:t>
            </a:r>
            <a:r>
              <a:rPr lang="en-US" altLang="en-US" sz="1200" dirty="0" err="1">
                <a:solidFill>
                  <a:srgbClr val="081D58"/>
                </a:solidFill>
              </a:rPr>
              <a:t>roscas</a:t>
            </a:r>
            <a:r>
              <a:rPr lang="en-US" altLang="en-US" sz="1200" dirty="0">
                <a:solidFill>
                  <a:srgbClr val="081D58"/>
                </a:solidFill>
              </a:rPr>
              <a:t> </a:t>
            </a:r>
            <a:r>
              <a:rPr lang="en-US" altLang="en-US" sz="1200" dirty="0" err="1">
                <a:solidFill>
                  <a:srgbClr val="081D58"/>
                </a:solidFill>
              </a:rPr>
              <a:t>por</a:t>
            </a:r>
            <a:r>
              <a:rPr lang="en-US" altLang="en-US" sz="1200" dirty="0">
                <a:solidFill>
                  <a:srgbClr val="081D58"/>
                </a:solidFill>
              </a:rPr>
              <a:t> </a:t>
            </a:r>
            <a:r>
              <a:rPr lang="en-US" altLang="en-US" sz="1200" dirty="0" err="1">
                <a:solidFill>
                  <a:srgbClr val="081D58"/>
                </a:solidFill>
              </a:rPr>
              <a:t>pulgada</a:t>
            </a:r>
            <a:endParaRPr lang="en-US" altLang="en-US" sz="1200" dirty="0">
              <a:solidFill>
                <a:srgbClr val="081D58"/>
              </a:solidFill>
            </a:endParaRPr>
          </a:p>
          <a:p>
            <a:pPr lvl="2">
              <a:spcBef>
                <a:spcPct val="50000"/>
              </a:spcBef>
            </a:pPr>
            <a:r>
              <a:rPr lang="en-US" altLang="en-US" sz="1200" dirty="0" err="1">
                <a:solidFill>
                  <a:srgbClr val="081D58"/>
                </a:solidFill>
              </a:rPr>
              <a:t>Diámetro</a:t>
            </a:r>
            <a:r>
              <a:rPr lang="en-US" altLang="en-US" sz="1200" dirty="0">
                <a:solidFill>
                  <a:srgbClr val="081D58"/>
                </a:solidFill>
              </a:rPr>
              <a:t> de </a:t>
            </a:r>
            <a:r>
              <a:rPr lang="en-US" altLang="en-US" sz="1200" dirty="0" err="1">
                <a:solidFill>
                  <a:srgbClr val="081D58"/>
                </a:solidFill>
              </a:rPr>
              <a:t>cresta</a:t>
            </a:r>
            <a:r>
              <a:rPr lang="en-US" altLang="en-US" sz="1200" dirty="0">
                <a:solidFill>
                  <a:srgbClr val="081D58"/>
                </a:solidFill>
              </a:rPr>
              <a:t>, dc</a:t>
            </a:r>
          </a:p>
          <a:p>
            <a:pPr lvl="2">
              <a:spcBef>
                <a:spcPct val="50000"/>
              </a:spcBef>
            </a:pPr>
            <a:r>
              <a:rPr lang="en-US" altLang="en-US" sz="1200" dirty="0" err="1">
                <a:solidFill>
                  <a:srgbClr val="081D58"/>
                </a:solidFill>
              </a:rPr>
              <a:t>Diámetro</a:t>
            </a:r>
            <a:r>
              <a:rPr lang="en-US" altLang="en-US" sz="1200" dirty="0">
                <a:solidFill>
                  <a:srgbClr val="081D58"/>
                </a:solidFill>
              </a:rPr>
              <a:t> de </a:t>
            </a:r>
            <a:r>
              <a:rPr lang="en-US" altLang="en-US" sz="1200" dirty="0" err="1">
                <a:solidFill>
                  <a:srgbClr val="081D58"/>
                </a:solidFill>
              </a:rPr>
              <a:t>paso</a:t>
            </a:r>
            <a:r>
              <a:rPr lang="en-US" altLang="en-US" sz="1200" dirty="0">
                <a:solidFill>
                  <a:srgbClr val="081D58"/>
                </a:solidFill>
              </a:rPr>
              <a:t>, </a:t>
            </a:r>
            <a:r>
              <a:rPr lang="en-US" altLang="en-US" sz="1200" dirty="0" err="1">
                <a:solidFill>
                  <a:srgbClr val="081D58"/>
                </a:solidFill>
              </a:rPr>
              <a:t>dp</a:t>
            </a:r>
            <a:endParaRPr lang="en-US" altLang="en-US" sz="1200" dirty="0">
              <a:solidFill>
                <a:srgbClr val="081D58"/>
              </a:solidFill>
            </a:endParaRPr>
          </a:p>
          <a:p>
            <a:pPr lvl="2">
              <a:spcBef>
                <a:spcPct val="50000"/>
              </a:spcBef>
            </a:pPr>
            <a:r>
              <a:rPr lang="en-US" altLang="en-US" sz="1200" dirty="0" err="1">
                <a:solidFill>
                  <a:srgbClr val="081D58"/>
                </a:solidFill>
              </a:rPr>
              <a:t>Diámetro</a:t>
            </a:r>
            <a:r>
              <a:rPr lang="en-US" altLang="en-US" sz="1200" dirty="0">
                <a:solidFill>
                  <a:srgbClr val="081D58"/>
                </a:solidFill>
              </a:rPr>
              <a:t> de </a:t>
            </a:r>
            <a:r>
              <a:rPr lang="en-US" altLang="en-US" sz="1200" dirty="0" err="1">
                <a:solidFill>
                  <a:srgbClr val="081D58"/>
                </a:solidFill>
              </a:rPr>
              <a:t>raiz</a:t>
            </a:r>
            <a:r>
              <a:rPr lang="en-US" altLang="en-US" sz="1200" dirty="0">
                <a:solidFill>
                  <a:srgbClr val="081D58"/>
                </a:solidFill>
              </a:rPr>
              <a:t>, </a:t>
            </a:r>
            <a:r>
              <a:rPr lang="en-US" altLang="en-US" sz="1200" dirty="0" err="1">
                <a:solidFill>
                  <a:srgbClr val="081D58"/>
                </a:solidFill>
              </a:rPr>
              <a:t>dr</a:t>
            </a:r>
            <a:endParaRPr lang="en-US" altLang="en-US" sz="1200" dirty="0">
              <a:solidFill>
                <a:srgbClr val="081D58"/>
              </a:solidFill>
            </a:endParaRPr>
          </a:p>
          <a:p>
            <a:pPr>
              <a:spcBef>
                <a:spcPct val="50000"/>
              </a:spcBef>
            </a:pPr>
            <a:endParaRPr lang="en-US" altLang="en-US" sz="1200" dirty="0">
              <a:solidFill>
                <a:srgbClr val="081D58"/>
              </a:solidFill>
            </a:endParaRPr>
          </a:p>
        </p:txBody>
      </p:sp>
      <p:sp>
        <p:nvSpPr>
          <p:cNvPr id="6148" name="Rectangle 4"/>
          <p:cNvSpPr>
            <a:spLocks noChangeArrowheads="1"/>
          </p:cNvSpPr>
          <p:nvPr/>
        </p:nvSpPr>
        <p:spPr bwMode="auto">
          <a:xfrm>
            <a:off x="7608889" y="6381750"/>
            <a:ext cx="258891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15.1,  page 667</a:t>
            </a:r>
          </a:p>
        </p:txBody>
      </p:sp>
      <p:pic>
        <p:nvPicPr>
          <p:cNvPr id="614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219200"/>
            <a:ext cx="67437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0" name="AutoShape 6"/>
          <p:cNvSpPr>
            <a:spLocks/>
          </p:cNvSpPr>
          <p:nvPr/>
        </p:nvSpPr>
        <p:spPr bwMode="auto">
          <a:xfrm>
            <a:off x="3575051" y="5084763"/>
            <a:ext cx="73025" cy="1079500"/>
          </a:xfrm>
          <a:prstGeom prst="leftBrace">
            <a:avLst>
              <a:gd name="adj1" fmla="val 123188"/>
              <a:gd name="adj2" fmla="val 50000"/>
            </a:avLst>
          </a:prstGeom>
          <a:noFill/>
          <a:ln w="12700">
            <a:solidFill>
              <a:srgbClr val="0000D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140977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a:lstStyle/>
          <a:p>
            <a:r>
              <a:rPr lang="en-US" altLang="en-US"/>
              <a:t>Roscado</a:t>
            </a:r>
          </a:p>
        </p:txBody>
      </p:sp>
      <p:pic>
        <p:nvPicPr>
          <p:cNvPr id="819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76400"/>
            <a:ext cx="7454900"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Rectangle 4"/>
          <p:cNvSpPr>
            <a:spLocks noChangeArrowheads="1"/>
          </p:cNvSpPr>
          <p:nvPr/>
        </p:nvSpPr>
        <p:spPr bwMode="auto">
          <a:xfrm>
            <a:off x="2640014" y="4437064"/>
            <a:ext cx="72485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a:solidFill>
                  <a:srgbClr val="081D58"/>
                </a:solidFill>
              </a:rPr>
              <a:t>(a) Simple,                             (b) doble,                              y (c) triple.</a:t>
            </a:r>
          </a:p>
        </p:txBody>
      </p:sp>
      <p:sp>
        <p:nvSpPr>
          <p:cNvPr id="8197" name="Rectangle 5"/>
          <p:cNvSpPr>
            <a:spLocks noChangeArrowheads="1"/>
          </p:cNvSpPr>
          <p:nvPr/>
        </p:nvSpPr>
        <p:spPr bwMode="auto">
          <a:xfrm>
            <a:off x="4398964" y="6365876"/>
            <a:ext cx="26257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15.2,  page 667</a:t>
            </a:r>
          </a:p>
        </p:txBody>
      </p:sp>
      <p:sp>
        <p:nvSpPr>
          <p:cNvPr id="8198" name="Text Box 6"/>
          <p:cNvSpPr txBox="1">
            <a:spLocks noChangeArrowheads="1"/>
          </p:cNvSpPr>
          <p:nvPr/>
        </p:nvSpPr>
        <p:spPr bwMode="auto">
          <a:xfrm>
            <a:off x="4843018" y="5229226"/>
            <a:ext cx="195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n-US"/>
              <a:t>AVANCE</a:t>
            </a:r>
          </a:p>
          <a:p>
            <a:pPr algn="ctr"/>
            <a:r>
              <a:rPr lang="es-ES_tradnl" altLang="en-US"/>
              <a:t>l = tipo roscado x p</a:t>
            </a:r>
          </a:p>
        </p:txBody>
      </p:sp>
    </p:spTree>
    <p:extLst>
      <p:ext uri="{BB962C8B-B14F-4D97-AF65-F5344CB8AC3E}">
        <p14:creationId xmlns:p14="http://schemas.microsoft.com/office/powerpoint/2010/main" val="313900296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p:spPr>
        <p:txBody>
          <a:bodyPr/>
          <a:lstStyle/>
          <a:p>
            <a:r>
              <a:rPr lang="en-US" altLang="en-US"/>
              <a:t>Perfiles de rosca</a:t>
            </a:r>
          </a:p>
        </p:txBody>
      </p:sp>
      <p:pic>
        <p:nvPicPr>
          <p:cNvPr id="10255" name="Picture 15"/>
          <p:cNvPicPr>
            <a:picLocks noChangeArrowheads="1"/>
          </p:cNvPicPr>
          <p:nvPr>
            <p:ph sz="half" idx="1"/>
          </p:nvPr>
        </p:nvPicPr>
        <p:blipFill>
          <a:blip r:embed="rId3">
            <a:extLst>
              <a:ext uri="{28A0092B-C50C-407E-A947-70E740481C1C}">
                <a14:useLocalDpi xmlns:a14="http://schemas.microsoft.com/office/drawing/2010/main" val="0"/>
              </a:ext>
            </a:extLst>
          </a:blip>
          <a:srcRect l="53717" b="14285"/>
          <a:stretch>
            <a:fillRect/>
          </a:stretch>
        </p:blipFill>
        <p:spPr>
          <a:xfrm>
            <a:off x="2063751" y="4365626"/>
            <a:ext cx="2519363" cy="1439863"/>
          </a:xfrm>
          <a:noFill/>
          <a:ln/>
        </p:spPr>
      </p:pic>
      <p:pic>
        <p:nvPicPr>
          <p:cNvPr id="10243" name="Picture 3"/>
          <p:cNvPicPr>
            <a:picLocks noChangeArrowheads="1"/>
          </p:cNvPicPr>
          <p:nvPr/>
        </p:nvPicPr>
        <p:blipFill>
          <a:blip r:embed="rId3">
            <a:extLst>
              <a:ext uri="{28A0092B-C50C-407E-A947-70E740481C1C}">
                <a14:useLocalDpi xmlns:a14="http://schemas.microsoft.com/office/drawing/2010/main" val="0"/>
              </a:ext>
            </a:extLst>
          </a:blip>
          <a:srcRect r="47243" b="14285"/>
          <a:stretch>
            <a:fillRect/>
          </a:stretch>
        </p:blipFill>
        <p:spPr bwMode="auto">
          <a:xfrm>
            <a:off x="2063751" y="1557338"/>
            <a:ext cx="27336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Rectangle 4"/>
          <p:cNvSpPr>
            <a:spLocks noChangeArrowheads="1"/>
          </p:cNvSpPr>
          <p:nvPr/>
        </p:nvSpPr>
        <p:spPr bwMode="auto">
          <a:xfrm>
            <a:off x="7894639" y="3525838"/>
            <a:ext cx="2376487" cy="269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solidFill>
                  <a:srgbClr val="081D58"/>
                </a:solidFill>
                <a:latin typeface="Arial" panose="020B0604020202020204" pitchFamily="34" charset="0"/>
              </a:rPr>
              <a:t>M;    </a:t>
            </a:r>
          </a:p>
          <a:p>
            <a:pPr>
              <a:spcBef>
                <a:spcPct val="50000"/>
              </a:spcBef>
            </a:pPr>
            <a:endParaRPr lang="en-US" altLang="en-US" sz="1800">
              <a:solidFill>
                <a:srgbClr val="081D58"/>
              </a:solidFill>
              <a:latin typeface="Arial" panose="020B0604020202020204" pitchFamily="34" charset="0"/>
            </a:endParaRPr>
          </a:p>
          <a:p>
            <a:pPr>
              <a:spcBef>
                <a:spcPct val="50000"/>
              </a:spcBef>
            </a:pPr>
            <a:r>
              <a:rPr lang="en-US" altLang="en-US" sz="1800">
                <a:solidFill>
                  <a:srgbClr val="081D58"/>
                </a:solidFill>
                <a:latin typeface="Arial" panose="020B0604020202020204" pitchFamily="34" charset="0"/>
              </a:rPr>
              <a:t>C-basto</a:t>
            </a:r>
          </a:p>
          <a:p>
            <a:pPr>
              <a:spcBef>
                <a:spcPct val="50000"/>
              </a:spcBef>
            </a:pPr>
            <a:r>
              <a:rPr lang="en-US" altLang="en-US" sz="1800">
                <a:solidFill>
                  <a:srgbClr val="081D58"/>
                </a:solidFill>
                <a:latin typeface="Arial" panose="020B0604020202020204" pitchFamily="34" charset="0"/>
              </a:rPr>
              <a:t>F-Fino</a:t>
            </a:r>
          </a:p>
          <a:p>
            <a:pPr>
              <a:spcBef>
                <a:spcPct val="50000"/>
              </a:spcBef>
            </a:pPr>
            <a:endParaRPr lang="en-US" altLang="en-US" sz="2000" b="1">
              <a:latin typeface="Arial" panose="020B0604020202020204" pitchFamily="34" charset="0"/>
            </a:endParaRPr>
          </a:p>
          <a:p>
            <a:pPr>
              <a:spcBef>
                <a:spcPct val="50000"/>
              </a:spcBef>
            </a:pPr>
            <a:r>
              <a:rPr lang="en-US" altLang="en-US" sz="1400" b="1">
                <a:latin typeface="Arial" panose="020B0604020202020204" pitchFamily="34" charset="0"/>
              </a:rPr>
              <a:t>Ej.MF</a:t>
            </a:r>
            <a:r>
              <a:rPr lang="en-US" altLang="en-US" sz="1400" b="1">
                <a:solidFill>
                  <a:srgbClr val="0000DF"/>
                </a:solidFill>
                <a:latin typeface="Arial" panose="020B0604020202020204" pitchFamily="34" charset="0"/>
              </a:rPr>
              <a:t>8</a:t>
            </a:r>
            <a:r>
              <a:rPr lang="en-US" altLang="en-US" sz="1400" b="1">
                <a:latin typeface="Arial" panose="020B0604020202020204" pitchFamily="34" charset="0"/>
              </a:rPr>
              <a:t>X</a:t>
            </a:r>
            <a:r>
              <a:rPr lang="en-US" altLang="en-US" sz="1400" b="1">
                <a:solidFill>
                  <a:srgbClr val="FC0128"/>
                </a:solidFill>
                <a:latin typeface="Arial" panose="020B0604020202020204" pitchFamily="34" charset="0"/>
              </a:rPr>
              <a:t>2</a:t>
            </a:r>
            <a:r>
              <a:rPr lang="en-US" altLang="en-US" sz="1400" b="1">
                <a:latin typeface="Arial" panose="020B0604020202020204" pitchFamily="34" charset="0"/>
              </a:rPr>
              <a:t>-</a:t>
            </a:r>
            <a:r>
              <a:rPr lang="en-US" altLang="en-US" sz="1400" b="1">
                <a:solidFill>
                  <a:srgbClr val="308900"/>
                </a:solidFill>
                <a:latin typeface="Arial" panose="020B0604020202020204" pitchFamily="34" charset="0"/>
              </a:rPr>
              <a:t>G6</a:t>
            </a:r>
          </a:p>
          <a:p>
            <a:pPr>
              <a:spcBef>
                <a:spcPct val="50000"/>
              </a:spcBef>
            </a:pPr>
            <a:r>
              <a:rPr lang="en-US" altLang="en-US" sz="1400">
                <a:solidFill>
                  <a:srgbClr val="0000DF"/>
                </a:solidFill>
                <a:latin typeface="Arial" panose="020B0604020202020204" pitchFamily="34" charset="0"/>
              </a:rPr>
              <a:t>dc/</a:t>
            </a:r>
            <a:r>
              <a:rPr lang="en-US" altLang="en-US" sz="1400">
                <a:solidFill>
                  <a:srgbClr val="FC0128"/>
                </a:solidFill>
                <a:latin typeface="Arial" panose="020B0604020202020204" pitchFamily="34" charset="0"/>
              </a:rPr>
              <a:t>roscas/pulg/</a:t>
            </a:r>
            <a:r>
              <a:rPr lang="es-ES_tradnl" altLang="en-US" sz="1400">
                <a:solidFill>
                  <a:srgbClr val="308900"/>
                </a:solidFill>
                <a:latin typeface="Arial" panose="020B0604020202020204" pitchFamily="34" charset="0"/>
              </a:rPr>
              <a:t>ajuste</a:t>
            </a:r>
            <a:endParaRPr lang="en-US" altLang="en-US" sz="1400">
              <a:solidFill>
                <a:srgbClr val="308900"/>
              </a:solidFill>
              <a:latin typeface="Arial" panose="020B0604020202020204" pitchFamily="34" charset="0"/>
            </a:endParaRPr>
          </a:p>
        </p:txBody>
      </p:sp>
      <p:sp>
        <p:nvSpPr>
          <p:cNvPr id="10247" name="Rectangle 7"/>
          <p:cNvSpPr>
            <a:spLocks noChangeArrowheads="1"/>
          </p:cNvSpPr>
          <p:nvPr/>
        </p:nvSpPr>
        <p:spPr bwMode="auto">
          <a:xfrm>
            <a:off x="5086350" y="3452814"/>
            <a:ext cx="2376488"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solidFill>
                  <a:srgbClr val="081D58"/>
                </a:solidFill>
              </a:rPr>
              <a:t>UN; </a:t>
            </a:r>
          </a:p>
          <a:p>
            <a:pPr>
              <a:spcBef>
                <a:spcPct val="50000"/>
              </a:spcBef>
            </a:pPr>
            <a:r>
              <a:rPr lang="en-US" altLang="en-US" sz="1200" b="1"/>
              <a:t>8 series de rosca de paso constante</a:t>
            </a:r>
          </a:p>
          <a:p>
            <a:pPr>
              <a:spcBef>
                <a:spcPct val="50000"/>
              </a:spcBef>
            </a:pPr>
            <a:r>
              <a:rPr lang="en-US" altLang="en-US" sz="1800">
                <a:solidFill>
                  <a:srgbClr val="081D58"/>
                </a:solidFill>
              </a:rPr>
              <a:t>C-basto</a:t>
            </a:r>
          </a:p>
          <a:p>
            <a:pPr>
              <a:spcBef>
                <a:spcPct val="50000"/>
              </a:spcBef>
            </a:pPr>
            <a:r>
              <a:rPr lang="en-US" altLang="en-US" sz="1800">
                <a:solidFill>
                  <a:srgbClr val="081D58"/>
                </a:solidFill>
              </a:rPr>
              <a:t>F-Fino</a:t>
            </a:r>
          </a:p>
          <a:p>
            <a:pPr>
              <a:spcBef>
                <a:spcPct val="50000"/>
              </a:spcBef>
            </a:pPr>
            <a:r>
              <a:rPr lang="en-US" altLang="en-US" sz="1800">
                <a:solidFill>
                  <a:srgbClr val="081D58"/>
                </a:solidFill>
              </a:rPr>
              <a:t>EF-Extra Fino</a:t>
            </a:r>
          </a:p>
          <a:p>
            <a:pPr>
              <a:spcBef>
                <a:spcPct val="50000"/>
              </a:spcBef>
            </a:pPr>
            <a:endParaRPr lang="en-US" altLang="en-US" sz="1400">
              <a:latin typeface="Arial" panose="020B0604020202020204" pitchFamily="34" charset="0"/>
            </a:endParaRPr>
          </a:p>
        </p:txBody>
      </p:sp>
      <p:sp>
        <p:nvSpPr>
          <p:cNvPr id="10248" name="Text Box 8"/>
          <p:cNvSpPr txBox="1">
            <a:spLocks noChangeArrowheads="1"/>
          </p:cNvSpPr>
          <p:nvPr/>
        </p:nvSpPr>
        <p:spPr bwMode="auto">
          <a:xfrm>
            <a:off x="2495551" y="3789363"/>
            <a:ext cx="925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n-US">
                <a:solidFill>
                  <a:schemeClr val="accent1"/>
                </a:solidFill>
              </a:rPr>
              <a:t>UN -- M</a:t>
            </a:r>
          </a:p>
        </p:txBody>
      </p:sp>
      <p:sp>
        <p:nvSpPr>
          <p:cNvPr id="10249" name="Text Box 9"/>
          <p:cNvSpPr txBox="1">
            <a:spLocks noChangeArrowheads="1"/>
          </p:cNvSpPr>
          <p:nvPr/>
        </p:nvSpPr>
        <p:spPr bwMode="auto">
          <a:xfrm>
            <a:off x="3000376" y="1125538"/>
            <a:ext cx="748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n-US">
                <a:solidFill>
                  <a:schemeClr val="accent1"/>
                </a:solidFill>
              </a:rPr>
              <a:t>ACME</a:t>
            </a:r>
          </a:p>
        </p:txBody>
      </p:sp>
      <p:sp>
        <p:nvSpPr>
          <p:cNvPr id="10250" name="Text Box 10"/>
          <p:cNvSpPr txBox="1">
            <a:spLocks noChangeArrowheads="1"/>
          </p:cNvSpPr>
          <p:nvPr/>
        </p:nvSpPr>
        <p:spPr bwMode="auto">
          <a:xfrm>
            <a:off x="1919288" y="2924176"/>
            <a:ext cx="4006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00DF"/>
                </a:solidFill>
                <a:latin typeface="Arial" panose="020B0604020202020204" pitchFamily="34" charset="0"/>
              </a:rPr>
              <a:t>Uso: potencia, máquina - herramienta</a:t>
            </a:r>
            <a:endParaRPr lang="es-ES_tradnl" altLang="en-US">
              <a:solidFill>
                <a:srgbClr val="0000DF"/>
              </a:solidFill>
              <a:latin typeface="Arial" panose="020B0604020202020204" pitchFamily="34" charset="0"/>
            </a:endParaRPr>
          </a:p>
        </p:txBody>
      </p:sp>
      <p:sp>
        <p:nvSpPr>
          <p:cNvPr id="10251" name="Text Box 11"/>
          <p:cNvSpPr txBox="1">
            <a:spLocks noChangeArrowheads="1"/>
          </p:cNvSpPr>
          <p:nvPr/>
        </p:nvSpPr>
        <p:spPr bwMode="auto">
          <a:xfrm>
            <a:off x="4943476" y="5757863"/>
            <a:ext cx="2016125"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b="1">
                <a:latin typeface="Arial" panose="020B0604020202020204" pitchFamily="34" charset="0"/>
              </a:rPr>
              <a:t>Ej.UNF</a:t>
            </a:r>
            <a:r>
              <a:rPr lang="en-US" altLang="en-US" sz="1400" b="1">
                <a:solidFill>
                  <a:srgbClr val="0000DF"/>
                </a:solidFill>
                <a:latin typeface="Arial" panose="020B0604020202020204" pitchFamily="34" charset="0"/>
              </a:rPr>
              <a:t>1/2</a:t>
            </a:r>
            <a:r>
              <a:rPr lang="en-US" altLang="en-US" sz="1400" b="1">
                <a:latin typeface="Arial" panose="020B0604020202020204" pitchFamily="34" charset="0"/>
              </a:rPr>
              <a:t>X</a:t>
            </a:r>
            <a:r>
              <a:rPr lang="en-US" altLang="en-US" sz="1400" b="1">
                <a:solidFill>
                  <a:srgbClr val="FC0128"/>
                </a:solidFill>
                <a:latin typeface="Arial" panose="020B0604020202020204" pitchFamily="34" charset="0"/>
              </a:rPr>
              <a:t>16</a:t>
            </a:r>
            <a:r>
              <a:rPr lang="en-US" altLang="en-US" sz="1400" b="1">
                <a:latin typeface="Arial" panose="020B0604020202020204" pitchFamily="34" charset="0"/>
              </a:rPr>
              <a:t>-</a:t>
            </a:r>
            <a:r>
              <a:rPr lang="en-US" altLang="en-US" sz="1400" b="1">
                <a:solidFill>
                  <a:srgbClr val="308900"/>
                </a:solidFill>
                <a:latin typeface="Arial" panose="020B0604020202020204" pitchFamily="34" charset="0"/>
              </a:rPr>
              <a:t>1B</a:t>
            </a:r>
          </a:p>
          <a:p>
            <a:pPr algn="ctr">
              <a:spcBef>
                <a:spcPct val="50000"/>
              </a:spcBef>
            </a:pPr>
            <a:r>
              <a:rPr lang="en-US" altLang="en-US" sz="1400">
                <a:solidFill>
                  <a:srgbClr val="0000DF"/>
                </a:solidFill>
                <a:latin typeface="Arial" panose="020B0604020202020204" pitchFamily="34" charset="0"/>
              </a:rPr>
              <a:t>dc/</a:t>
            </a:r>
            <a:r>
              <a:rPr lang="en-US" altLang="en-US" sz="1400">
                <a:solidFill>
                  <a:srgbClr val="FC0128"/>
                </a:solidFill>
                <a:latin typeface="Arial" panose="020B0604020202020204" pitchFamily="34" charset="0"/>
              </a:rPr>
              <a:t>roscas/pulg/</a:t>
            </a:r>
            <a:r>
              <a:rPr lang="es-ES_tradnl" altLang="en-US" sz="1400">
                <a:solidFill>
                  <a:srgbClr val="308900"/>
                </a:solidFill>
                <a:latin typeface="Arial" panose="020B0604020202020204" pitchFamily="34" charset="0"/>
              </a:rPr>
              <a:t>ajuste</a:t>
            </a:r>
          </a:p>
        </p:txBody>
      </p:sp>
      <p:sp>
        <p:nvSpPr>
          <p:cNvPr id="10252" name="AutoShape 12"/>
          <p:cNvSpPr>
            <a:spLocks/>
          </p:cNvSpPr>
          <p:nvPr/>
        </p:nvSpPr>
        <p:spPr bwMode="auto">
          <a:xfrm>
            <a:off x="4943475" y="4318001"/>
            <a:ext cx="215900" cy="1152525"/>
          </a:xfrm>
          <a:prstGeom prst="leftBrace">
            <a:avLst>
              <a:gd name="adj1" fmla="val 4448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AutoShape 13"/>
          <p:cNvSpPr>
            <a:spLocks/>
          </p:cNvSpPr>
          <p:nvPr/>
        </p:nvSpPr>
        <p:spPr bwMode="auto">
          <a:xfrm>
            <a:off x="7678738" y="4389438"/>
            <a:ext cx="144462" cy="647700"/>
          </a:xfrm>
          <a:prstGeom prst="leftBrace">
            <a:avLst>
              <a:gd name="adj1" fmla="val 3736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257" name="Picture 17"/>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743700" y="1196976"/>
            <a:ext cx="3168650" cy="1916113"/>
          </a:xfrm>
          <a:noFill/>
          <a:ln/>
          <a:extLst>
            <a:ext uri="{91240B29-F687-4F45-9708-019B960494DF}">
              <a14:hiddenLine xmlns:a14="http://schemas.microsoft.com/office/drawing/2010/main" w="38100">
                <a:solidFill>
                  <a:schemeClr val="tx1"/>
                </a:solidFill>
                <a:miter lim="800000"/>
                <a:headEnd/>
                <a:tailEnd/>
              </a14:hiddenLine>
            </a:ext>
          </a:extLst>
        </p:spPr>
      </p:pic>
      <p:sp>
        <p:nvSpPr>
          <p:cNvPr id="10259" name="Text Box 19"/>
          <p:cNvSpPr txBox="1">
            <a:spLocks noChangeArrowheads="1"/>
          </p:cNvSpPr>
          <p:nvPr/>
        </p:nvSpPr>
        <p:spPr bwMode="auto">
          <a:xfrm>
            <a:off x="7896225" y="908050"/>
            <a:ext cx="9542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n-US">
                <a:solidFill>
                  <a:schemeClr val="accent1"/>
                </a:solidFill>
              </a:rPr>
              <a:t>Buttress</a:t>
            </a:r>
          </a:p>
        </p:txBody>
      </p:sp>
    </p:spTree>
    <p:extLst>
      <p:ext uri="{BB962C8B-B14F-4D97-AF65-F5344CB8AC3E}">
        <p14:creationId xmlns:p14="http://schemas.microsoft.com/office/powerpoint/2010/main" val="21586602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Arial Black" pitchFamily="34" charset="0"/>
              </a:rPr>
              <a:t>H</a:t>
            </a:r>
            <a:r>
              <a:rPr lang="es-AR" b="1" dirty="0">
                <a:latin typeface="Arial Black" pitchFamily="34" charset="0"/>
              </a:rPr>
              <a:t>élice de la broca </a:t>
            </a:r>
            <a:endParaRPr lang="en-US" dirty="0"/>
          </a:p>
        </p:txBody>
      </p:sp>
      <p:sp>
        <p:nvSpPr>
          <p:cNvPr id="7" name="Marcador de texto 6"/>
          <p:cNvSpPr>
            <a:spLocks noGrp="1"/>
          </p:cNvSpPr>
          <p:nvPr>
            <p:ph type="body" idx="1"/>
          </p:nvPr>
        </p:nvSpPr>
        <p:spPr/>
        <p:txBody>
          <a:bodyPr/>
          <a:lstStyle/>
          <a:p>
            <a:endParaRPr lang="en-US" dirty="0"/>
          </a:p>
        </p:txBody>
      </p:sp>
      <p:sp>
        <p:nvSpPr>
          <p:cNvPr id="8" name="Marcador de contenido 7"/>
          <p:cNvSpPr>
            <a:spLocks noGrp="1"/>
          </p:cNvSpPr>
          <p:nvPr>
            <p:ph sz="half" idx="2"/>
          </p:nvPr>
        </p:nvSpPr>
        <p:spPr/>
        <p:txBody>
          <a:bodyPr/>
          <a:lstStyle/>
          <a:p>
            <a:endParaRPr lang="en-US" dirty="0"/>
          </a:p>
        </p:txBody>
      </p:sp>
      <p:sp>
        <p:nvSpPr>
          <p:cNvPr id="9" name="Marcador de texto 8"/>
          <p:cNvSpPr>
            <a:spLocks noGrp="1"/>
          </p:cNvSpPr>
          <p:nvPr>
            <p:ph type="body" sz="quarter" idx="3"/>
          </p:nvPr>
        </p:nvSpPr>
        <p:spPr/>
        <p:txBody>
          <a:bodyPr/>
          <a:lstStyle/>
          <a:p>
            <a:endParaRPr lang="en-US"/>
          </a:p>
        </p:txBody>
      </p:sp>
      <p:sp>
        <p:nvSpPr>
          <p:cNvPr id="10" name="Marcador de contenido 9"/>
          <p:cNvSpPr>
            <a:spLocks noGrp="1"/>
          </p:cNvSpPr>
          <p:nvPr>
            <p:ph sz="quarter" idx="4"/>
          </p:nvPr>
        </p:nvSpPr>
        <p:spPr/>
        <p:txBody>
          <a:bodyPr>
            <a:normAutofit fontScale="85000" lnSpcReduction="10000"/>
          </a:bodyPr>
          <a:lstStyle/>
          <a:p>
            <a:pPr algn="just"/>
            <a:r>
              <a:rPr lang="es-AR" dirty="0"/>
              <a:t>La </a:t>
            </a:r>
            <a:r>
              <a:rPr lang="es-AR" b="1" dirty="0"/>
              <a:t>hélice de la broca </a:t>
            </a:r>
            <a:r>
              <a:rPr lang="es-AR" dirty="0"/>
              <a:t>tiene como objetivo  evacuar la viruta, pero también tiene otra función que es  cortar y desmembrar en pedazos más pequeños los residuos provenientes de la perforación de materiales metálicos, produciéndose los siguientes efectos indeseados:</a:t>
            </a:r>
          </a:p>
          <a:p>
            <a:pPr lvl="0" algn="just"/>
            <a:r>
              <a:rPr lang="es-AR" dirty="0"/>
              <a:t>Al aumentar el roce, se incrementa la temperatura de trabajo, haciendo que el material se temple y endurezca</a:t>
            </a:r>
          </a:p>
          <a:p>
            <a:endParaRPr lang="en-US" dirty="0"/>
          </a:p>
        </p:txBody>
      </p:sp>
      <p:pic>
        <p:nvPicPr>
          <p:cNvPr id="4"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4640" y="2288533"/>
            <a:ext cx="4032448" cy="3203848"/>
          </a:xfrm>
          <a:prstGeom prst="rect">
            <a:avLst/>
          </a:prstGeom>
        </p:spPr>
      </p:pic>
    </p:spTree>
    <p:extLst>
      <p:ext uri="{BB962C8B-B14F-4D97-AF65-F5344CB8AC3E}">
        <p14:creationId xmlns:p14="http://schemas.microsoft.com/office/powerpoint/2010/main" val="529481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a:ln/>
        </p:spPr>
        <p:txBody>
          <a:bodyPr/>
          <a:lstStyle/>
          <a:p>
            <a:r>
              <a:rPr lang="en-US" altLang="en-US"/>
              <a:t>Ajuste</a:t>
            </a:r>
          </a:p>
        </p:txBody>
      </p:sp>
      <p:graphicFrame>
        <p:nvGraphicFramePr>
          <p:cNvPr id="14339" name="Object 3"/>
          <p:cNvGraphicFramePr>
            <a:graphicFrameLocks/>
          </p:cNvGraphicFramePr>
          <p:nvPr/>
        </p:nvGraphicFramePr>
        <p:xfrm>
          <a:off x="2057400" y="1790700"/>
          <a:ext cx="8089900" cy="1676400"/>
        </p:xfrm>
        <a:graphic>
          <a:graphicData uri="http://schemas.openxmlformats.org/presentationml/2006/ole">
            <mc:AlternateContent xmlns:mc="http://schemas.openxmlformats.org/markup-compatibility/2006">
              <mc:Choice xmlns:v="urn:schemas-microsoft-com:vml" Requires="v">
                <p:oleObj spid="_x0000_s2051" name="Documento" r:id="rId4" imgW="6074314" imgH="1260937" progId="Word.Document.8">
                  <p:embed/>
                </p:oleObj>
              </mc:Choice>
              <mc:Fallback>
                <p:oleObj name="Documento" r:id="rId4" imgW="6074314" imgH="1260937" progId="Word.Document.8">
                  <p:embed/>
                  <p:pic>
                    <p:nvPicPr>
                      <p:cNvPr id="14339"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790700"/>
                        <a:ext cx="8089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0" name="Rectangle 4"/>
          <p:cNvSpPr>
            <a:spLocks noChangeArrowheads="1"/>
          </p:cNvSpPr>
          <p:nvPr/>
        </p:nvSpPr>
        <p:spPr bwMode="auto">
          <a:xfrm>
            <a:off x="4295776" y="3860800"/>
            <a:ext cx="60293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a:solidFill>
                  <a:srgbClr val="081D58"/>
                </a:solidFill>
              </a:rPr>
              <a:t>Equivalencias entre roscas</a:t>
            </a:r>
          </a:p>
        </p:txBody>
      </p:sp>
      <p:sp>
        <p:nvSpPr>
          <p:cNvPr id="14341" name="Rectangle 5"/>
          <p:cNvSpPr>
            <a:spLocks noChangeArrowheads="1"/>
          </p:cNvSpPr>
          <p:nvPr/>
        </p:nvSpPr>
        <p:spPr bwMode="auto">
          <a:xfrm>
            <a:off x="4398963" y="6365876"/>
            <a:ext cx="2576512"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Table 15.1,  page 669</a:t>
            </a:r>
          </a:p>
        </p:txBody>
      </p:sp>
      <p:sp>
        <p:nvSpPr>
          <p:cNvPr id="14342" name="Text Box 6"/>
          <p:cNvSpPr txBox="1">
            <a:spLocks noChangeArrowheads="1"/>
          </p:cNvSpPr>
          <p:nvPr/>
        </p:nvSpPr>
        <p:spPr bwMode="auto">
          <a:xfrm>
            <a:off x="6816725" y="3357564"/>
            <a:ext cx="17160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n-US" sz="1000"/>
              <a:t>Calidad 3(apretado)-9(Suelto)</a:t>
            </a:r>
          </a:p>
        </p:txBody>
      </p:sp>
    </p:spTree>
    <p:extLst>
      <p:ext uri="{BB962C8B-B14F-4D97-AF65-F5344CB8AC3E}">
        <p14:creationId xmlns:p14="http://schemas.microsoft.com/office/powerpoint/2010/main" val="253964186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p:spPr>
        <p:txBody>
          <a:bodyPr/>
          <a:lstStyle/>
          <a:p>
            <a:r>
              <a:rPr lang="en-US" altLang="en-US"/>
              <a:t>Tornillos de potencia: Perfil ACME</a:t>
            </a:r>
          </a:p>
        </p:txBody>
      </p:sp>
      <p:pic>
        <p:nvPicPr>
          <p:cNvPr id="1638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0" y="1447800"/>
            <a:ext cx="62103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Rectangle 4"/>
          <p:cNvSpPr>
            <a:spLocks noChangeArrowheads="1"/>
          </p:cNvSpPr>
          <p:nvPr/>
        </p:nvSpPr>
        <p:spPr bwMode="auto">
          <a:xfrm>
            <a:off x="2890839" y="4643439"/>
            <a:ext cx="63341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a:solidFill>
                  <a:srgbClr val="081D58"/>
                </a:solidFill>
              </a:rPr>
              <a:t>Detalle del perfil - Dimensiones.  (valores en pulgadas)</a:t>
            </a:r>
          </a:p>
        </p:txBody>
      </p:sp>
      <p:sp>
        <p:nvSpPr>
          <p:cNvPr id="16389" name="Rectangle 5"/>
          <p:cNvSpPr>
            <a:spLocks noChangeArrowheads="1"/>
          </p:cNvSpPr>
          <p:nvPr/>
        </p:nvSpPr>
        <p:spPr bwMode="auto">
          <a:xfrm>
            <a:off x="4398964" y="6365876"/>
            <a:ext cx="26257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15.5,  page 670</a:t>
            </a:r>
          </a:p>
        </p:txBody>
      </p:sp>
      <p:sp>
        <p:nvSpPr>
          <p:cNvPr id="16391" name="Text Box 7"/>
          <p:cNvSpPr txBox="1">
            <a:spLocks noChangeArrowheads="1"/>
          </p:cNvSpPr>
          <p:nvPr/>
        </p:nvSpPr>
        <p:spPr bwMode="auto">
          <a:xfrm>
            <a:off x="3287714" y="5300664"/>
            <a:ext cx="41685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n-US" sz="1400">
                <a:solidFill>
                  <a:srgbClr val="308900"/>
                </a:solidFill>
              </a:rPr>
              <a:t>Buscamos: mayor ventaja mecánica - posicionamiento.</a:t>
            </a:r>
          </a:p>
        </p:txBody>
      </p:sp>
    </p:spTree>
    <p:extLst>
      <p:ext uri="{BB962C8B-B14F-4D97-AF65-F5344CB8AC3E}">
        <p14:creationId xmlns:p14="http://schemas.microsoft.com/office/powerpoint/2010/main" val="18176654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 name="Object 3"/>
          <p:cNvGraphicFramePr>
            <a:graphicFrameLocks/>
          </p:cNvGraphicFramePr>
          <p:nvPr/>
        </p:nvGraphicFramePr>
        <p:xfrm>
          <a:off x="3287713" y="1484313"/>
          <a:ext cx="5486400" cy="4152900"/>
        </p:xfrm>
        <a:graphic>
          <a:graphicData uri="http://schemas.openxmlformats.org/presentationml/2006/ole">
            <mc:AlternateContent xmlns:mc="http://schemas.openxmlformats.org/markup-compatibility/2006">
              <mc:Choice xmlns:v="urn:schemas-microsoft-com:vml" Requires="v">
                <p:oleObj spid="_x0000_s3075" name="Documento" r:id="rId4" imgW="5645942" imgH="4711563" progId="Word.Document.8">
                  <p:embed/>
                </p:oleObj>
              </mc:Choice>
              <mc:Fallback>
                <p:oleObj name="Documento" r:id="rId4" imgW="5645942" imgH="4711563" progId="Word.Document.8">
                  <p:embed/>
                  <p:pic>
                    <p:nvPicPr>
                      <p:cNvPr id="18435"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1484313"/>
                        <a:ext cx="54864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Rectangle 5"/>
          <p:cNvSpPr>
            <a:spLocks noChangeArrowheads="1"/>
          </p:cNvSpPr>
          <p:nvPr/>
        </p:nvSpPr>
        <p:spPr bwMode="auto">
          <a:xfrm>
            <a:off x="4398963" y="6365876"/>
            <a:ext cx="2576512"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Table 15.2,  page 671</a:t>
            </a:r>
          </a:p>
        </p:txBody>
      </p:sp>
      <p:sp>
        <p:nvSpPr>
          <p:cNvPr id="18439" name="Rectangle 7"/>
          <p:cNvSpPr>
            <a:spLocks noGrp="1" noChangeArrowheads="1"/>
          </p:cNvSpPr>
          <p:nvPr>
            <p:ph type="title"/>
          </p:nvPr>
        </p:nvSpPr>
        <p:spPr>
          <a:noFill/>
          <a:ln/>
        </p:spPr>
        <p:txBody>
          <a:bodyPr/>
          <a:lstStyle/>
          <a:p>
            <a:r>
              <a:rPr lang="en-US" altLang="en-US"/>
              <a:t>Perfil ACME</a:t>
            </a:r>
          </a:p>
        </p:txBody>
      </p:sp>
      <p:sp>
        <p:nvSpPr>
          <p:cNvPr id="18440" name="Text Box 8"/>
          <p:cNvSpPr txBox="1">
            <a:spLocks noChangeArrowheads="1"/>
          </p:cNvSpPr>
          <p:nvPr/>
        </p:nvSpPr>
        <p:spPr bwMode="auto">
          <a:xfrm>
            <a:off x="7751764" y="5516564"/>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n-US" sz="1000"/>
              <a:t>Datos cortante para una longitud de roscado de 1 pulg</a:t>
            </a:r>
          </a:p>
        </p:txBody>
      </p:sp>
      <p:sp>
        <p:nvSpPr>
          <p:cNvPr id="18441" name="Text Box 9"/>
          <p:cNvSpPr txBox="1">
            <a:spLocks noChangeArrowheads="1"/>
          </p:cNvSpPr>
          <p:nvPr/>
        </p:nvSpPr>
        <p:spPr bwMode="auto">
          <a:xfrm>
            <a:off x="4943475" y="5734051"/>
            <a:ext cx="13837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n-US" sz="1400"/>
              <a:t>dp=dc-0.5p-0.01</a:t>
            </a:r>
          </a:p>
        </p:txBody>
      </p:sp>
    </p:spTree>
    <p:extLst>
      <p:ext uri="{BB962C8B-B14F-4D97-AF65-F5344CB8AC3E}">
        <p14:creationId xmlns:p14="http://schemas.microsoft.com/office/powerpoint/2010/main" val="29042519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ltLang="en-US"/>
              <a:t>Tornillo de potencia con collarín</a:t>
            </a:r>
          </a:p>
        </p:txBody>
      </p:sp>
      <p:pic>
        <p:nvPicPr>
          <p:cNvPr id="2048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1484313"/>
            <a:ext cx="50546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5" name="Rectangle 5"/>
          <p:cNvSpPr>
            <a:spLocks noChangeArrowheads="1"/>
          </p:cNvSpPr>
          <p:nvPr/>
        </p:nvSpPr>
        <p:spPr bwMode="auto">
          <a:xfrm>
            <a:off x="4398964" y="6365876"/>
            <a:ext cx="26257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15.6,  page 672</a:t>
            </a:r>
          </a:p>
        </p:txBody>
      </p:sp>
      <p:sp>
        <p:nvSpPr>
          <p:cNvPr id="20486" name="Text Box 6"/>
          <p:cNvSpPr txBox="1">
            <a:spLocks noChangeArrowheads="1"/>
          </p:cNvSpPr>
          <p:nvPr/>
        </p:nvSpPr>
        <p:spPr bwMode="auto">
          <a:xfrm>
            <a:off x="7664450" y="3524250"/>
            <a:ext cx="24717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n-US" sz="1200" b="1"/>
              <a:t>, Ángulo de avance=ArcTan</a:t>
            </a:r>
            <a:r>
              <a:rPr lang="es-ES" altLang="en-US" sz="1200" b="1" baseline="-25000"/>
              <a:t> </a:t>
            </a:r>
            <a:r>
              <a:rPr lang="es-ES" altLang="en-US" sz="1200" b="1"/>
              <a:t>[l/</a:t>
            </a:r>
            <a:r>
              <a:rPr lang="el-GR" altLang="en-US" sz="1200" b="1">
                <a:cs typeface="Times New Roman" panose="02020603050405020304" pitchFamily="18" charset="0"/>
              </a:rPr>
              <a:t>π</a:t>
            </a:r>
            <a:r>
              <a:rPr lang="es-ES" altLang="en-US" sz="1200" b="1"/>
              <a:t>dp]</a:t>
            </a:r>
          </a:p>
        </p:txBody>
      </p:sp>
      <p:sp>
        <p:nvSpPr>
          <p:cNvPr id="20488" name="Text Box 8"/>
          <p:cNvSpPr txBox="1">
            <a:spLocks noChangeArrowheads="1"/>
          </p:cNvSpPr>
          <p:nvPr/>
        </p:nvSpPr>
        <p:spPr bwMode="auto">
          <a:xfrm>
            <a:off x="7391400" y="4076700"/>
            <a:ext cx="165735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n-US" sz="1200" b="1"/>
              <a:t>Collarín de empuje</a:t>
            </a:r>
          </a:p>
          <a:p>
            <a:endParaRPr lang="es-ES" altLang="en-US" sz="1200" b="1"/>
          </a:p>
        </p:txBody>
      </p:sp>
    </p:spTree>
    <p:extLst>
      <p:ext uri="{BB962C8B-B14F-4D97-AF65-F5344CB8AC3E}">
        <p14:creationId xmlns:p14="http://schemas.microsoft.com/office/powerpoint/2010/main" val="28777751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sz="quarter"/>
          </p:nvPr>
        </p:nvSpPr>
        <p:spPr>
          <a:noFill/>
          <a:ln/>
        </p:spPr>
        <p:txBody>
          <a:bodyPr/>
          <a:lstStyle/>
          <a:p>
            <a:r>
              <a:rPr lang="en-US" altLang="en-US" sz="2400"/>
              <a:t>Tornillo de potencia con collarín y husillos de bolas </a:t>
            </a:r>
          </a:p>
        </p:txBody>
      </p:sp>
      <p:pic>
        <p:nvPicPr>
          <p:cNvPr id="94215" name="Picture 7"/>
          <p:cNvPicPr>
            <a:picLocks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114800" y="2971800"/>
            <a:ext cx="0" cy="0"/>
          </a:xfrm>
          <a:noFill/>
          <a:ln/>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94224" name="Picture 16" descr="husillo sec"/>
          <p:cNvPicPr>
            <a:picLocks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167439" y="1557338"/>
            <a:ext cx="3716337" cy="198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26" name="Picture 18" descr="husillo plano"/>
          <p:cNvPicPr>
            <a:picLocks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2352676" y="4114800"/>
            <a:ext cx="3522663" cy="198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12" name="Rectangle 4"/>
          <p:cNvSpPr>
            <a:spLocks noChangeArrowheads="1"/>
          </p:cNvSpPr>
          <p:nvPr/>
        </p:nvSpPr>
        <p:spPr bwMode="auto">
          <a:xfrm>
            <a:off x="4398964" y="6365876"/>
            <a:ext cx="26257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15.6,  page 672</a:t>
            </a:r>
          </a:p>
        </p:txBody>
      </p:sp>
      <p:pic>
        <p:nvPicPr>
          <p:cNvPr id="94228" name="Picture 20" descr="husillo"/>
          <p:cNvPicPr>
            <a:picLocks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6167438" y="3992564"/>
            <a:ext cx="3611562" cy="2103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30" name="Picture 22" descr="tor p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2888" y="1341439"/>
            <a:ext cx="2546350" cy="234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242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noFill/>
          <a:ln/>
        </p:spPr>
        <p:txBody>
          <a:bodyPr/>
          <a:lstStyle/>
          <a:p>
            <a:r>
              <a:rPr lang="en-US" altLang="en-US" dirty="0" err="1"/>
              <a:t>Tipos</a:t>
            </a:r>
            <a:r>
              <a:rPr lang="en-US" altLang="en-US" dirty="0"/>
              <a:t> de </a:t>
            </a:r>
            <a:r>
              <a:rPr lang="en-US" altLang="en-US" dirty="0" err="1"/>
              <a:t>sujetadores</a:t>
            </a:r>
            <a:r>
              <a:rPr lang="en-US" altLang="en-US" dirty="0"/>
              <a:t> </a:t>
            </a:r>
            <a:r>
              <a:rPr lang="en-US" altLang="en-US" dirty="0" err="1"/>
              <a:t>roscados</a:t>
            </a:r>
            <a:endParaRPr lang="en-US" altLang="en-US" dirty="0"/>
          </a:p>
        </p:txBody>
      </p:sp>
      <p:pic>
        <p:nvPicPr>
          <p:cNvPr id="2457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9" y="1519239"/>
            <a:ext cx="6832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4"/>
          <p:cNvSpPr>
            <a:spLocks noChangeArrowheads="1"/>
          </p:cNvSpPr>
          <p:nvPr/>
        </p:nvSpPr>
        <p:spPr bwMode="auto">
          <a:xfrm>
            <a:off x="2586039" y="5253039"/>
            <a:ext cx="7172325"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Tx/>
              <a:buAutoNum type="alphaLcParenBoth"/>
            </a:pPr>
            <a:r>
              <a:rPr lang="en-US" altLang="en-US" sz="1800">
                <a:solidFill>
                  <a:srgbClr val="081D58"/>
                </a:solidFill>
              </a:rPr>
              <a:t>Tornillo y tuerca.	(c) Tornillo de cabeza. 	 (c) Birlo. </a:t>
            </a:r>
          </a:p>
          <a:p>
            <a:pPr>
              <a:spcBef>
                <a:spcPct val="50000"/>
              </a:spcBef>
            </a:pPr>
            <a:r>
              <a:rPr lang="en-US" altLang="en-US" sz="1800">
                <a:solidFill>
                  <a:srgbClr val="081D58"/>
                </a:solidFill>
              </a:rPr>
              <a:t>Nota:Arandela o roldana</a:t>
            </a:r>
          </a:p>
        </p:txBody>
      </p:sp>
      <p:sp>
        <p:nvSpPr>
          <p:cNvPr id="24581" name="Rectangle 5"/>
          <p:cNvSpPr>
            <a:spLocks noChangeArrowheads="1"/>
          </p:cNvSpPr>
          <p:nvPr/>
        </p:nvSpPr>
        <p:spPr bwMode="auto">
          <a:xfrm>
            <a:off x="4398964" y="6365876"/>
            <a:ext cx="26257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15.8,  page 679</a:t>
            </a:r>
          </a:p>
        </p:txBody>
      </p:sp>
    </p:spTree>
    <p:extLst>
      <p:ext uri="{BB962C8B-B14F-4D97-AF65-F5344CB8AC3E}">
        <p14:creationId xmlns:p14="http://schemas.microsoft.com/office/powerpoint/2010/main" val="215891115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a:ln/>
        </p:spPr>
        <p:txBody>
          <a:bodyPr/>
          <a:lstStyle/>
          <a:p>
            <a:r>
              <a:rPr lang="en-US" altLang="en-US" sz="2400"/>
              <a:t>Equivalencia de la conexión: Sistema de resortes</a:t>
            </a:r>
          </a:p>
        </p:txBody>
      </p:sp>
      <p:pic>
        <p:nvPicPr>
          <p:cNvPr id="2662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3" y="1628775"/>
            <a:ext cx="17399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Rectangle 4"/>
          <p:cNvSpPr>
            <a:spLocks noChangeArrowheads="1"/>
          </p:cNvSpPr>
          <p:nvPr/>
        </p:nvSpPr>
        <p:spPr bwMode="auto">
          <a:xfrm>
            <a:off x="3432176" y="5661026"/>
            <a:ext cx="37576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a:solidFill>
                  <a:srgbClr val="081D58"/>
                </a:solidFill>
              </a:rPr>
              <a:t>Bolt-and-nut assembly simulated as bolt-and-joint spring.</a:t>
            </a:r>
          </a:p>
        </p:txBody>
      </p:sp>
      <p:sp>
        <p:nvSpPr>
          <p:cNvPr id="26629" name="Rectangle 5"/>
          <p:cNvSpPr>
            <a:spLocks noChangeArrowheads="1"/>
          </p:cNvSpPr>
          <p:nvPr/>
        </p:nvSpPr>
        <p:spPr bwMode="auto">
          <a:xfrm>
            <a:off x="4727576" y="6573838"/>
            <a:ext cx="258891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15.9,  page 680</a:t>
            </a:r>
          </a:p>
        </p:txBody>
      </p:sp>
      <p:pic>
        <p:nvPicPr>
          <p:cNvPr id="26630" name="Picture 6" descr="rondanas"/>
          <p:cNvPicPr>
            <a:picLocks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7967664" y="981075"/>
            <a:ext cx="1646237" cy="541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955367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p:spPr>
        <p:txBody>
          <a:bodyPr/>
          <a:lstStyle/>
          <a:p>
            <a:r>
              <a:rPr lang="en-US" altLang="en-US" dirty="0" err="1"/>
              <a:t>Dureza</a:t>
            </a:r>
            <a:r>
              <a:rPr lang="en-US" altLang="en-US" dirty="0"/>
              <a:t> (Inches)</a:t>
            </a:r>
          </a:p>
        </p:txBody>
      </p:sp>
      <p:graphicFrame>
        <p:nvGraphicFramePr>
          <p:cNvPr id="112643" name="Object 3"/>
          <p:cNvGraphicFramePr>
            <a:graphicFrameLocks/>
          </p:cNvGraphicFramePr>
          <p:nvPr/>
        </p:nvGraphicFramePr>
        <p:xfrm>
          <a:off x="3071814" y="1727201"/>
          <a:ext cx="6834187" cy="2854325"/>
        </p:xfrm>
        <a:graphic>
          <a:graphicData uri="http://schemas.openxmlformats.org/presentationml/2006/ole">
            <mc:AlternateContent xmlns:mc="http://schemas.openxmlformats.org/markup-compatibility/2006">
              <mc:Choice xmlns:v="urn:schemas-microsoft-com:vml" Requires="v">
                <p:oleObj spid="_x0000_s4099" name="Document" r:id="rId4" imgW="5829120" imgH="2143080" progId="Word.Document.8">
                  <p:embed/>
                </p:oleObj>
              </mc:Choice>
              <mc:Fallback>
                <p:oleObj name="Document" r:id="rId4" imgW="5829120" imgH="2143080" progId="Word.Document.8">
                  <p:embed/>
                  <p:pic>
                    <p:nvPicPr>
                      <p:cNvPr id="112643"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4" y="1727201"/>
                        <a:ext cx="6834187" cy="285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44" name="Rectangle 4"/>
          <p:cNvSpPr>
            <a:spLocks noChangeArrowheads="1"/>
          </p:cNvSpPr>
          <p:nvPr/>
        </p:nvSpPr>
        <p:spPr bwMode="auto">
          <a:xfrm>
            <a:off x="4511676" y="4652964"/>
            <a:ext cx="4824413"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a:solidFill>
                  <a:srgbClr val="081D58"/>
                </a:solidFill>
              </a:rPr>
              <a:t>Table 15.4  </a:t>
            </a:r>
          </a:p>
          <a:p>
            <a:pPr>
              <a:spcBef>
                <a:spcPct val="50000"/>
              </a:spcBef>
            </a:pPr>
            <a:r>
              <a:rPr lang="en-US" altLang="en-US">
                <a:solidFill>
                  <a:srgbClr val="081D58"/>
                </a:solidFill>
              </a:rPr>
              <a:t>Strength of steel bolts for various sizes in inches.</a:t>
            </a:r>
          </a:p>
        </p:txBody>
      </p:sp>
      <p:sp>
        <p:nvSpPr>
          <p:cNvPr id="112645" name="Rectangle 5"/>
          <p:cNvSpPr>
            <a:spLocks noChangeArrowheads="1"/>
          </p:cNvSpPr>
          <p:nvPr/>
        </p:nvSpPr>
        <p:spPr bwMode="auto">
          <a:xfrm>
            <a:off x="4398963" y="6365876"/>
            <a:ext cx="2576512"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Table 15.4,  page 687</a:t>
            </a:r>
          </a:p>
        </p:txBody>
      </p:sp>
      <p:pic>
        <p:nvPicPr>
          <p:cNvPr id="112646" name="Picture 6" descr="gradoSAE2"/>
          <p:cNvPicPr>
            <a:picLocks noChangeAspect="1" noChangeArrowheads="1"/>
          </p:cNvPicPr>
          <p:nvPr>
            <p:ph idx="1"/>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03388" y="1052513"/>
            <a:ext cx="110331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725323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362200" y="5334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nSpc>
                <a:spcPct val="90000"/>
              </a:lnSpc>
              <a:spcBef>
                <a:spcPct val="0"/>
              </a:spcBef>
            </a:pPr>
            <a:r>
              <a:rPr lang="en-US" altLang="en-US" sz="4400" dirty="0" err="1">
                <a:latin typeface="+mj-lt"/>
                <a:ea typeface="+mj-ea"/>
                <a:cs typeface="+mj-cs"/>
              </a:rPr>
              <a:t>Dureza</a:t>
            </a:r>
            <a:r>
              <a:rPr lang="en-US" altLang="en-US" sz="4400" dirty="0">
                <a:latin typeface="+mj-lt"/>
                <a:ea typeface="+mj-ea"/>
                <a:cs typeface="+mj-cs"/>
              </a:rPr>
              <a:t> (Millimeters)</a:t>
            </a:r>
          </a:p>
        </p:txBody>
      </p:sp>
      <p:sp>
        <p:nvSpPr>
          <p:cNvPr id="43011" name="Rectangle 3"/>
          <p:cNvSpPr>
            <a:spLocks noChangeArrowheads="1"/>
          </p:cNvSpPr>
          <p:nvPr/>
        </p:nvSpPr>
        <p:spPr bwMode="auto">
          <a:xfrm>
            <a:off x="3503614" y="5084764"/>
            <a:ext cx="5183187"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a:solidFill>
                  <a:srgbClr val="081D58"/>
                </a:solidFill>
              </a:rPr>
              <a:t>Table 15.5  </a:t>
            </a:r>
          </a:p>
          <a:p>
            <a:pPr>
              <a:spcBef>
                <a:spcPct val="50000"/>
              </a:spcBef>
            </a:pPr>
            <a:r>
              <a:rPr lang="en-US" altLang="en-US">
                <a:solidFill>
                  <a:srgbClr val="081D58"/>
                </a:solidFill>
              </a:rPr>
              <a:t>Strength of steel bolts for various sizes in millimeters.</a:t>
            </a:r>
          </a:p>
        </p:txBody>
      </p:sp>
      <p:sp>
        <p:nvSpPr>
          <p:cNvPr id="43012" name="Rectangle 4"/>
          <p:cNvSpPr>
            <a:spLocks noChangeArrowheads="1"/>
          </p:cNvSpPr>
          <p:nvPr/>
        </p:nvSpPr>
        <p:spPr bwMode="auto">
          <a:xfrm>
            <a:off x="4551363" y="6442076"/>
            <a:ext cx="2576512"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Table 15.5,  page 687</a:t>
            </a:r>
          </a:p>
        </p:txBody>
      </p:sp>
      <p:graphicFrame>
        <p:nvGraphicFramePr>
          <p:cNvPr id="43013" name="Object 5"/>
          <p:cNvGraphicFramePr>
            <a:graphicFrameLocks/>
          </p:cNvGraphicFramePr>
          <p:nvPr/>
        </p:nvGraphicFramePr>
        <p:xfrm>
          <a:off x="2855914" y="1743076"/>
          <a:ext cx="7056437" cy="2981325"/>
        </p:xfrm>
        <a:graphic>
          <a:graphicData uri="http://schemas.openxmlformats.org/presentationml/2006/ole">
            <mc:AlternateContent xmlns:mc="http://schemas.openxmlformats.org/markup-compatibility/2006">
              <mc:Choice xmlns:v="urn:schemas-microsoft-com:vml" Requires="v">
                <p:oleObj spid="_x0000_s5123" name="Document" r:id="rId4" imgW="5514840" imgH="2295360" progId="Word.Document.8">
                  <p:embed/>
                </p:oleObj>
              </mc:Choice>
              <mc:Fallback>
                <p:oleObj name="Document" r:id="rId4" imgW="5514840" imgH="2295360" progId="Word.Document.8">
                  <p:embed/>
                  <p:pic>
                    <p:nvPicPr>
                      <p:cNvPr id="43013"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4" y="1743076"/>
                        <a:ext cx="7056437"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3014" name="Picture 6" descr="gradoMetrico"/>
          <p:cNvPicPr>
            <a:picLocks noChangeAspect="1" noChangeArrowheads="1"/>
          </p:cNvPicPr>
          <p:nvPr>
            <p:ph/>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6290" t="18925" r="5331"/>
          <a:stretch>
            <a:fillRect/>
          </a:stretch>
        </p:blipFill>
        <p:spPr>
          <a:xfrm>
            <a:off x="1992314" y="1341438"/>
            <a:ext cx="574675" cy="3960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285799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6" name="Picture 12" descr="grados tornillos"/>
          <p:cNvPicPr>
            <a:picLocks noChangeAspect="1" noChangeArrowheads="1"/>
          </p:cNvPicPr>
          <p:nvPr>
            <p:ph/>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495550" y="244476"/>
            <a:ext cx="7200900" cy="6613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076740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n-US" dirty="0"/>
          </a:p>
        </p:txBody>
      </p:sp>
      <p:sp>
        <p:nvSpPr>
          <p:cNvPr id="6" name="Marcador de contenido 5"/>
          <p:cNvSpPr>
            <a:spLocks noGrp="1"/>
          </p:cNvSpPr>
          <p:nvPr>
            <p:ph idx="1"/>
          </p:nvPr>
        </p:nvSpPr>
        <p:spPr/>
        <p:txBody>
          <a:bodyPr/>
          <a:lstStyle/>
          <a:p>
            <a:r>
              <a:rPr lang="es-AR" b="1" dirty="0">
                <a:latin typeface="Arial" pitchFamily="34" charset="0"/>
                <a:cs typeface="Arial" pitchFamily="34" charset="0"/>
              </a:rPr>
              <a:t>Longitud total de la broca</a:t>
            </a:r>
            <a:r>
              <a:rPr lang="es-AR" dirty="0">
                <a:latin typeface="Arial" pitchFamily="34" charset="0"/>
                <a:cs typeface="Arial" pitchFamily="34" charset="0"/>
              </a:rPr>
              <a:t>: Existen brocas extra cortas, cortas,  normales, largas y </a:t>
            </a:r>
            <a:r>
              <a:rPr lang="es-AR" dirty="0" err="1">
                <a:latin typeface="Arial" pitchFamily="34" charset="0"/>
                <a:cs typeface="Arial" pitchFamily="34" charset="0"/>
              </a:rPr>
              <a:t>extralargas</a:t>
            </a:r>
            <a:r>
              <a:rPr lang="es-AR" dirty="0">
                <a:latin typeface="Arial" pitchFamily="34" charset="0"/>
                <a:cs typeface="Arial" pitchFamily="34" charset="0"/>
              </a:rPr>
              <a:t>. Estas últimas se estila utilizarlas con un </a:t>
            </a:r>
            <a:r>
              <a:rPr lang="es-AR" b="1" dirty="0">
                <a:latin typeface="Arial" pitchFamily="34" charset="0"/>
                <a:cs typeface="Arial" pitchFamily="34" charset="0"/>
              </a:rPr>
              <a:t>taladro de banco</a:t>
            </a:r>
            <a:r>
              <a:rPr lang="es-AR" dirty="0">
                <a:latin typeface="Arial" pitchFamily="34" charset="0"/>
                <a:cs typeface="Arial" pitchFamily="34" charset="0"/>
              </a:rPr>
              <a:t> a los fines de taladrar profundo en una superficie y que la broca no se dañe o  malogre el agujero.</a:t>
            </a:r>
          </a:p>
          <a:p>
            <a:endParaRPr lang="en-US" dirty="0"/>
          </a:p>
        </p:txBody>
      </p:sp>
    </p:spTree>
    <p:extLst>
      <p:ext uri="{BB962C8B-B14F-4D97-AF65-F5344CB8AC3E}">
        <p14:creationId xmlns:p14="http://schemas.microsoft.com/office/powerpoint/2010/main" val="327026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6" name="Object 6"/>
          <p:cNvGraphicFramePr>
            <a:graphicFrameLocks noChangeAspect="1"/>
          </p:cNvGraphicFramePr>
          <p:nvPr>
            <p:ph sz="half" idx="1"/>
          </p:nvPr>
        </p:nvGraphicFramePr>
        <p:xfrm>
          <a:off x="4583113" y="5157788"/>
          <a:ext cx="4679950" cy="455612"/>
        </p:xfrm>
        <a:graphic>
          <a:graphicData uri="http://schemas.openxmlformats.org/presentationml/2006/ole">
            <mc:AlternateContent xmlns:mc="http://schemas.openxmlformats.org/markup-compatibility/2006">
              <mc:Choice xmlns:v="urn:schemas-microsoft-com:vml" Requires="v">
                <p:oleObj spid="_x0000_s6148" name="Ecuación" r:id="rId4" imgW="2603160" imgH="253800" progId="Equation.3">
                  <p:embed/>
                </p:oleObj>
              </mc:Choice>
              <mc:Fallback>
                <p:oleObj name="Ecuación" r:id="rId4" imgW="2603160" imgH="253800" progId="Equation.3">
                  <p:embed/>
                  <p:pic>
                    <p:nvPicPr>
                      <p:cNvPr id="614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5157788"/>
                        <a:ext cx="46799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43"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1792288"/>
            <a:ext cx="567690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Rectangle 4"/>
          <p:cNvSpPr>
            <a:spLocks noChangeArrowheads="1"/>
          </p:cNvSpPr>
          <p:nvPr/>
        </p:nvSpPr>
        <p:spPr bwMode="auto">
          <a:xfrm>
            <a:off x="2208214" y="620713"/>
            <a:ext cx="7704137" cy="105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s-ES" altLang="en-US" sz="1400"/>
              <a:t>DATOS   Un paso para peatones se remacha a un puente de acero como se indica en la figura. La carga máxima sobre el paso es equivalente a una carga de 3 000 N, localizada a 2 m del costado del puente de acero por cada par de remaches. Se supone un factor de seguridad de 5. </a:t>
            </a:r>
          </a:p>
          <a:p>
            <a:pPr>
              <a:spcBef>
                <a:spcPct val="50000"/>
              </a:spcBef>
            </a:pPr>
            <a:r>
              <a:rPr lang="es-ES" altLang="en-US" sz="1400"/>
              <a:t>HALLAR:  El diámetro del remache que se necesita si los remaches estan hechos de acero AISI 1040.</a:t>
            </a:r>
          </a:p>
        </p:txBody>
      </p:sp>
      <p:sp>
        <p:nvSpPr>
          <p:cNvPr id="61445" name="Rectangle 5"/>
          <p:cNvSpPr>
            <a:spLocks noChangeArrowheads="1"/>
          </p:cNvSpPr>
          <p:nvPr/>
        </p:nvSpPr>
        <p:spPr bwMode="auto">
          <a:xfrm>
            <a:off x="7966076" y="6573838"/>
            <a:ext cx="26674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a:solidFill>
                  <a:srgbClr val="714400"/>
                </a:solidFill>
              </a:rPr>
              <a:t>Text Reference:  Figure 15.20,  page 699</a:t>
            </a:r>
          </a:p>
        </p:txBody>
      </p:sp>
      <p:graphicFrame>
        <p:nvGraphicFramePr>
          <p:cNvPr id="61448" name="Object 8"/>
          <p:cNvGraphicFramePr>
            <a:graphicFrameLocks noChangeAspect="1"/>
          </p:cNvGraphicFramePr>
          <p:nvPr>
            <p:ph sz="half" idx="2"/>
          </p:nvPr>
        </p:nvGraphicFramePr>
        <p:xfrm>
          <a:off x="4605339" y="5734051"/>
          <a:ext cx="1393825" cy="754063"/>
        </p:xfrm>
        <a:graphic>
          <a:graphicData uri="http://schemas.openxmlformats.org/presentationml/2006/ole">
            <mc:AlternateContent xmlns:mc="http://schemas.openxmlformats.org/markup-compatibility/2006">
              <mc:Choice xmlns:v="urn:schemas-microsoft-com:vml" Requires="v">
                <p:oleObj spid="_x0000_s6149" name="Ecuación" r:id="rId7" imgW="774360" imgH="419040" progId="Equation.3">
                  <p:embed/>
                </p:oleObj>
              </mc:Choice>
              <mc:Fallback>
                <p:oleObj name="Ecuación" r:id="rId7" imgW="774360" imgH="419040" progId="Equation.3">
                  <p:embed/>
                  <p:pic>
                    <p:nvPicPr>
                      <p:cNvPr id="6144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339" y="5734051"/>
                        <a:ext cx="1393825"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1" name="AutoShape 11"/>
          <p:cNvSpPr>
            <a:spLocks/>
          </p:cNvSpPr>
          <p:nvPr/>
        </p:nvSpPr>
        <p:spPr bwMode="auto">
          <a:xfrm>
            <a:off x="4224339" y="5084764"/>
            <a:ext cx="71437" cy="1368425"/>
          </a:xfrm>
          <a:prstGeom prst="leftBrace">
            <a:avLst>
              <a:gd name="adj1" fmla="val 15963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52" name="Text Box 12"/>
          <p:cNvSpPr txBox="1">
            <a:spLocks noChangeArrowheads="1"/>
          </p:cNvSpPr>
          <p:nvPr/>
        </p:nvSpPr>
        <p:spPr bwMode="auto">
          <a:xfrm>
            <a:off x="1919288" y="5300664"/>
            <a:ext cx="210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n-US" sz="1200" b="1"/>
              <a:t>Nota:</a:t>
            </a:r>
            <a:r>
              <a:rPr lang="es-ES_tradnl" altLang="en-US" sz="1200"/>
              <a:t> las fuerzas de tensión que actúan sobre los dos remaches son proporcionales a la distancia desde el extremo inferior de la ménsula</a:t>
            </a:r>
          </a:p>
        </p:txBody>
      </p:sp>
    </p:spTree>
    <p:extLst>
      <p:ext uri="{BB962C8B-B14F-4D97-AF65-F5344CB8AC3E}">
        <p14:creationId xmlns:p14="http://schemas.microsoft.com/office/powerpoint/2010/main" val="26001471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descr="soldador_h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8914"/>
            <a:ext cx="91440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ctrTitle"/>
          </p:nvPr>
        </p:nvSpPr>
        <p:spPr>
          <a:xfrm>
            <a:off x="2208213" y="836614"/>
            <a:ext cx="7772400" cy="1470025"/>
          </a:xfrm>
        </p:spPr>
        <p:txBody>
          <a:bodyPr/>
          <a:lstStyle/>
          <a:p>
            <a:pPr eaLnBrk="1" hangingPunct="1"/>
            <a:r>
              <a:rPr lang="es-ES" altLang="en-US" b="1">
                <a:solidFill>
                  <a:schemeClr val="accent1"/>
                </a:solidFill>
              </a:rPr>
              <a:t>SOLDADURA</a:t>
            </a:r>
          </a:p>
        </p:txBody>
      </p:sp>
    </p:spTree>
    <p:extLst>
      <p:ext uri="{BB962C8B-B14F-4D97-AF65-F5344CB8AC3E}">
        <p14:creationId xmlns:p14="http://schemas.microsoft.com/office/powerpoint/2010/main" val="2137617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grpId="0" nodeType="afterEffect">
                                  <p:stCondLst>
                                    <p:cond delay="2000"/>
                                  </p:stCondLst>
                                  <p:iterate type="lt">
                                    <p:tmPct val="10000"/>
                                  </p:iterate>
                                  <p:childTnLst>
                                    <p:animMotion origin="layout" path="M 0.0 0.0 L 0.0 -0.07213" pathEditMode="relative" ptsTypes="">
                                      <p:cBhvr>
                                        <p:cTn id="6" dur="500" accel="50000" decel="50000" autoRev="1" fill="hold">
                                          <p:stCondLst>
                                            <p:cond delay="0"/>
                                          </p:stCondLst>
                                        </p:cTn>
                                        <p:tgtEl>
                                          <p:spTgt spid="7171"/>
                                        </p:tgtEl>
                                        <p:attrNameLst>
                                          <p:attrName>ppt_x</p:attrName>
                                          <p:attrName>ppt_y</p:attrName>
                                        </p:attrNameLst>
                                      </p:cBhvr>
                                    </p:animMotion>
                                    <p:animRot by="1500000">
                                      <p:cBhvr>
                                        <p:cTn id="7" dur="250" fill="hold">
                                          <p:stCondLst>
                                            <p:cond delay="0"/>
                                          </p:stCondLst>
                                        </p:cTn>
                                        <p:tgtEl>
                                          <p:spTgt spid="7171"/>
                                        </p:tgtEl>
                                        <p:attrNameLst>
                                          <p:attrName>r</p:attrName>
                                        </p:attrNameLst>
                                      </p:cBhvr>
                                    </p:animRot>
                                    <p:animRot by="-1500000">
                                      <p:cBhvr>
                                        <p:cTn id="8" dur="250" fill="hold">
                                          <p:stCondLst>
                                            <p:cond delay="250"/>
                                          </p:stCondLst>
                                        </p:cTn>
                                        <p:tgtEl>
                                          <p:spTgt spid="7171"/>
                                        </p:tgtEl>
                                        <p:attrNameLst>
                                          <p:attrName>r</p:attrName>
                                        </p:attrNameLst>
                                      </p:cBhvr>
                                    </p:animRot>
                                    <p:animRot by="-1500000">
                                      <p:cBhvr>
                                        <p:cTn id="9" dur="250" fill="hold">
                                          <p:stCondLst>
                                            <p:cond delay="500"/>
                                          </p:stCondLst>
                                        </p:cTn>
                                        <p:tgtEl>
                                          <p:spTgt spid="7171"/>
                                        </p:tgtEl>
                                        <p:attrNameLst>
                                          <p:attrName>r</p:attrName>
                                        </p:attrNameLst>
                                      </p:cBhvr>
                                    </p:animRot>
                                    <p:animRot by="1500000">
                                      <p:cBhvr>
                                        <p:cTn id="10" dur="250" fill="hold">
                                          <p:stCondLst>
                                            <p:cond delay="750"/>
                                          </p:stCondLst>
                                        </p:cTn>
                                        <p:tgtEl>
                                          <p:spTgt spid="7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s-ES" altLang="en-US"/>
              <a:t>DEFINICIÓN</a:t>
            </a:r>
          </a:p>
        </p:txBody>
      </p:sp>
      <p:sp>
        <p:nvSpPr>
          <p:cNvPr id="4099" name="Rectangle 3"/>
          <p:cNvSpPr>
            <a:spLocks noGrp="1" noChangeArrowheads="1"/>
          </p:cNvSpPr>
          <p:nvPr>
            <p:ph type="body" idx="1"/>
          </p:nvPr>
        </p:nvSpPr>
        <p:spPr>
          <a:xfrm>
            <a:off x="1981201" y="1600201"/>
            <a:ext cx="5122863" cy="4525963"/>
          </a:xfrm>
        </p:spPr>
        <p:txBody>
          <a:bodyPr/>
          <a:lstStyle/>
          <a:p>
            <a:pPr eaLnBrk="1" hangingPunct="1">
              <a:lnSpc>
                <a:spcPct val="90000"/>
              </a:lnSpc>
            </a:pPr>
            <a:endParaRPr lang="es-ES" altLang="en-US" sz="1800"/>
          </a:p>
          <a:p>
            <a:pPr eaLnBrk="1" hangingPunct="1">
              <a:lnSpc>
                <a:spcPct val="90000"/>
              </a:lnSpc>
            </a:pPr>
            <a:r>
              <a:rPr lang="es-ES" altLang="en-US" sz="1800"/>
              <a:t>Soldadura, en ingeniería, procedimiento por el cual dos o más piezas de metal se unen por aplicación de calor, presión, o una combinación de ambos, con o sin al aporte de otro metal, llamado metal de aportación, cuya temperatura de fusión es inferior a la de las piezas que han de soldarse. </a:t>
            </a:r>
          </a:p>
        </p:txBody>
      </p:sp>
      <p:pic>
        <p:nvPicPr>
          <p:cNvPr id="4100" name="Picture 4" descr="weld%201"/>
          <p:cNvPicPr>
            <a:picLocks noChangeAspect="1" noChangeArrowheads="1"/>
          </p:cNvPicPr>
          <p:nvPr/>
        </p:nvPicPr>
        <p:blipFill>
          <a:blip r:embed="rId2">
            <a:extLst>
              <a:ext uri="{28A0092B-C50C-407E-A947-70E740481C1C}">
                <a14:useLocalDpi xmlns:a14="http://schemas.microsoft.com/office/drawing/2010/main" val="0"/>
              </a:ext>
            </a:extLst>
          </a:blip>
          <a:srcRect r="3827" b="4366"/>
          <a:stretch>
            <a:fillRect/>
          </a:stretch>
        </p:blipFill>
        <p:spPr bwMode="auto">
          <a:xfrm>
            <a:off x="8104188" y="1700213"/>
            <a:ext cx="2024062"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weld"/>
          <p:cNvPicPr>
            <a:picLocks noChangeAspect="1" noChangeArrowheads="1"/>
          </p:cNvPicPr>
          <p:nvPr/>
        </p:nvPicPr>
        <p:blipFill>
          <a:blip r:embed="rId3">
            <a:extLst>
              <a:ext uri="{28A0092B-C50C-407E-A947-70E740481C1C}">
                <a14:useLocalDpi xmlns:a14="http://schemas.microsoft.com/office/drawing/2010/main" val="0"/>
              </a:ext>
            </a:extLst>
          </a:blip>
          <a:srcRect l="31105" r="8904"/>
          <a:stretch>
            <a:fillRect/>
          </a:stretch>
        </p:blipFill>
        <p:spPr bwMode="auto">
          <a:xfrm>
            <a:off x="8113714" y="3789363"/>
            <a:ext cx="20145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Butt%20weld"/>
          <p:cNvPicPr>
            <a:picLocks noChangeAspect="1" noChangeArrowheads="1"/>
          </p:cNvPicPr>
          <p:nvPr/>
        </p:nvPicPr>
        <p:blipFill>
          <a:blip r:embed="rId4">
            <a:extLst>
              <a:ext uri="{28A0092B-C50C-407E-A947-70E740481C1C}">
                <a14:useLocalDpi xmlns:a14="http://schemas.microsoft.com/office/drawing/2010/main" val="0"/>
              </a:ext>
            </a:extLst>
          </a:blip>
          <a:srcRect t="6805"/>
          <a:stretch>
            <a:fillRect/>
          </a:stretch>
        </p:blipFill>
        <p:spPr bwMode="auto">
          <a:xfrm>
            <a:off x="3863976" y="4581525"/>
            <a:ext cx="26638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559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s-ES" altLang="en-US"/>
              <a:t>TIPOS DE SOLDADURA</a:t>
            </a:r>
          </a:p>
        </p:txBody>
      </p:sp>
      <p:sp>
        <p:nvSpPr>
          <p:cNvPr id="5123" name="Rectangle 3"/>
          <p:cNvSpPr>
            <a:spLocks noGrp="1" noChangeArrowheads="1"/>
          </p:cNvSpPr>
          <p:nvPr>
            <p:ph type="body" idx="1"/>
          </p:nvPr>
        </p:nvSpPr>
        <p:spPr/>
        <p:txBody>
          <a:bodyPr/>
          <a:lstStyle/>
          <a:p>
            <a:pPr eaLnBrk="1" hangingPunct="1">
              <a:lnSpc>
                <a:spcPct val="90000"/>
              </a:lnSpc>
            </a:pPr>
            <a:r>
              <a:rPr lang="es-ES" altLang="en-US"/>
              <a:t>Soldadura dura o fuerte</a:t>
            </a:r>
          </a:p>
          <a:p>
            <a:pPr lvl="1" eaLnBrk="1" hangingPunct="1">
              <a:lnSpc>
                <a:spcPct val="90000"/>
              </a:lnSpc>
            </a:pPr>
            <a:r>
              <a:rPr lang="es-ES" altLang="en-US"/>
              <a:t>Forja o presión</a:t>
            </a:r>
          </a:p>
          <a:p>
            <a:pPr lvl="1" eaLnBrk="1" hangingPunct="1">
              <a:lnSpc>
                <a:spcPct val="90000"/>
              </a:lnSpc>
            </a:pPr>
            <a:r>
              <a:rPr lang="es-ES" altLang="en-US"/>
              <a:t>Fusión</a:t>
            </a:r>
          </a:p>
          <a:p>
            <a:pPr lvl="1" eaLnBrk="1" hangingPunct="1">
              <a:lnSpc>
                <a:spcPct val="90000"/>
              </a:lnSpc>
            </a:pPr>
            <a:r>
              <a:rPr lang="es-ES" altLang="en-US"/>
              <a:t>Inmersión</a:t>
            </a:r>
          </a:p>
          <a:p>
            <a:pPr lvl="1" eaLnBrk="1" hangingPunct="1">
              <a:lnSpc>
                <a:spcPct val="90000"/>
              </a:lnSpc>
            </a:pPr>
            <a:r>
              <a:rPr lang="es-ES" altLang="en-US"/>
              <a:t>Horno</a:t>
            </a:r>
          </a:p>
          <a:p>
            <a:pPr lvl="1" eaLnBrk="1" hangingPunct="1">
              <a:lnSpc>
                <a:spcPct val="90000"/>
              </a:lnSpc>
            </a:pPr>
            <a:r>
              <a:rPr lang="es-ES" altLang="en-US"/>
              <a:t>A gas con soplete</a:t>
            </a:r>
          </a:p>
          <a:p>
            <a:pPr lvl="1" eaLnBrk="1" hangingPunct="1">
              <a:lnSpc>
                <a:spcPct val="90000"/>
              </a:lnSpc>
            </a:pPr>
            <a:r>
              <a:rPr lang="es-ES" altLang="en-US"/>
              <a:t>Eléctrica</a:t>
            </a:r>
          </a:p>
          <a:p>
            <a:pPr eaLnBrk="1" hangingPunct="1">
              <a:lnSpc>
                <a:spcPct val="90000"/>
              </a:lnSpc>
            </a:pPr>
            <a:r>
              <a:rPr lang="es-ES" altLang="en-US"/>
              <a:t>Soldadura débil</a:t>
            </a:r>
          </a:p>
          <a:p>
            <a:pPr lvl="1" eaLnBrk="1" hangingPunct="1">
              <a:lnSpc>
                <a:spcPct val="90000"/>
              </a:lnSpc>
            </a:pPr>
            <a:r>
              <a:rPr lang="es-ES" altLang="en-US"/>
              <a:t>Soldadura con estaño y sus aleaciones</a:t>
            </a:r>
          </a:p>
          <a:p>
            <a:pPr lvl="1" eaLnBrk="1" hangingPunct="1">
              <a:lnSpc>
                <a:spcPct val="90000"/>
              </a:lnSpc>
            </a:pPr>
            <a:endParaRPr lang="es-ES" altLang="en-US"/>
          </a:p>
        </p:txBody>
      </p:sp>
    </p:spTree>
    <p:extLst>
      <p:ext uri="{BB962C8B-B14F-4D97-AF65-F5344CB8AC3E}">
        <p14:creationId xmlns:p14="http://schemas.microsoft.com/office/powerpoint/2010/main" val="121670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s-ES" altLang="en-US"/>
              <a:t>SOLDADURA FUERTE</a:t>
            </a:r>
          </a:p>
        </p:txBody>
      </p:sp>
      <p:sp>
        <p:nvSpPr>
          <p:cNvPr id="6147" name="Rectangle 3"/>
          <p:cNvSpPr>
            <a:spLocks noGrp="1" noChangeArrowheads="1"/>
          </p:cNvSpPr>
          <p:nvPr>
            <p:ph type="body" idx="1"/>
          </p:nvPr>
        </p:nvSpPr>
        <p:spPr/>
        <p:txBody>
          <a:bodyPr/>
          <a:lstStyle/>
          <a:p>
            <a:pPr eaLnBrk="1" hangingPunct="1"/>
            <a:r>
              <a:rPr lang="es-ES" altLang="en-US" sz="1800"/>
              <a:t>En esta soldadura se aplica metal de aporte en estado líquido, pero este metal, por lo general no ferroso, tiene su punto de fusión superior a los 430º C y menor que la temperatura de fusión del metal base. </a:t>
            </a:r>
          </a:p>
          <a:p>
            <a:pPr eaLnBrk="1" hangingPunct="1"/>
            <a:r>
              <a:rPr lang="es-ES" altLang="en-US" sz="1800"/>
              <a:t>Habitualmente se requiere de fundentes especiales para remover los óxidos de las superficies a unir y aumentar la fluidez del metal de aporte. Algunos de los metales de aporte son aleaciones de cobre, aluminio o plata. </a:t>
            </a:r>
          </a:p>
        </p:txBody>
      </p:sp>
      <p:pic>
        <p:nvPicPr>
          <p:cNvPr id="6148" name="Picture 4" descr="Máquina para soldadura por puntos.">
            <a:hlinkClick r:id="rId2" tooltip="Máquina para soldadura por punto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1" y="4724401"/>
            <a:ext cx="22320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soldadu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050" y="4365625"/>
            <a:ext cx="1905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Foto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4221164"/>
            <a:ext cx="23907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213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s-ES" altLang="en-US"/>
              <a:t>SOLDADURA DEBIL</a:t>
            </a:r>
          </a:p>
        </p:txBody>
      </p:sp>
      <p:sp>
        <p:nvSpPr>
          <p:cNvPr id="7171" name="Rectangle 3"/>
          <p:cNvSpPr>
            <a:spLocks noGrp="1" noChangeArrowheads="1"/>
          </p:cNvSpPr>
          <p:nvPr>
            <p:ph type="body" idx="1"/>
          </p:nvPr>
        </p:nvSpPr>
        <p:spPr>
          <a:xfrm>
            <a:off x="1992314" y="1341438"/>
            <a:ext cx="5051425" cy="4525962"/>
          </a:xfrm>
        </p:spPr>
        <p:txBody>
          <a:bodyPr/>
          <a:lstStyle/>
          <a:p>
            <a:pPr eaLnBrk="1" hangingPunct="1">
              <a:lnSpc>
                <a:spcPct val="80000"/>
              </a:lnSpc>
            </a:pPr>
            <a:r>
              <a:rPr lang="es-ES" altLang="en-US" sz="2000"/>
              <a:t>Es la unión de dos piezas de metal por medio de otro metal llamado de aporte, éste se aplica entre ellas en estado líquido. </a:t>
            </a:r>
          </a:p>
          <a:p>
            <a:pPr eaLnBrk="1" hangingPunct="1">
              <a:lnSpc>
                <a:spcPct val="80000"/>
              </a:lnSpc>
            </a:pPr>
            <a:r>
              <a:rPr lang="es-ES" altLang="en-US" sz="2000"/>
              <a:t>La temperatura de fusión de estos metales no es superior a los 430 ºC. </a:t>
            </a:r>
          </a:p>
          <a:p>
            <a:pPr eaLnBrk="1" hangingPunct="1">
              <a:lnSpc>
                <a:spcPct val="80000"/>
              </a:lnSpc>
            </a:pPr>
            <a:r>
              <a:rPr lang="es-ES" altLang="en-US" sz="2000"/>
              <a:t>En este proceso se produce una aleación entre los metales y con ello se logra una adherencia que genera la unión. En los metales de aporte por lo general se utilizan aleaciones de plomo y estaño los que funden entre los 180 y 370 ºC. </a:t>
            </a:r>
          </a:p>
          <a:p>
            <a:pPr eaLnBrk="1" hangingPunct="1">
              <a:lnSpc>
                <a:spcPct val="80000"/>
              </a:lnSpc>
            </a:pPr>
            <a:r>
              <a:rPr lang="es-ES" altLang="en-US" sz="2000"/>
              <a:t>Este tipo de soldadura es utilizado para la unión de piezas que no estarán sometidas a grandes cargas o fuerzas. </a:t>
            </a:r>
          </a:p>
          <a:p>
            <a:pPr eaLnBrk="1" hangingPunct="1">
              <a:lnSpc>
                <a:spcPct val="80000"/>
              </a:lnSpc>
            </a:pPr>
            <a:r>
              <a:rPr lang="es-ES" altLang="en-US" sz="2000"/>
              <a:t>Una de sus principales aplicaciones es la unión de elementos a circuitos eléctricos.  </a:t>
            </a:r>
          </a:p>
        </p:txBody>
      </p:sp>
      <p:pic>
        <p:nvPicPr>
          <p:cNvPr id="7172" name="Picture 4" descr="sf_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88" y="1412876"/>
            <a:ext cx="2303462"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sf_instr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763" y="2997200"/>
            <a:ext cx="208756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8" descr="s-video_a_scart_1_53"/>
          <p:cNvPicPr>
            <a:picLocks noChangeAspect="1" noChangeArrowheads="1"/>
          </p:cNvPicPr>
          <p:nvPr/>
        </p:nvPicPr>
        <p:blipFill>
          <a:blip r:embed="rId4">
            <a:extLst>
              <a:ext uri="{28A0092B-C50C-407E-A947-70E740481C1C}">
                <a14:useLocalDpi xmlns:a14="http://schemas.microsoft.com/office/drawing/2010/main" val="0"/>
              </a:ext>
            </a:extLst>
          </a:blip>
          <a:srcRect b="4340"/>
          <a:stretch>
            <a:fillRect/>
          </a:stretch>
        </p:blipFill>
        <p:spPr bwMode="auto">
          <a:xfrm>
            <a:off x="7319964" y="4581525"/>
            <a:ext cx="29749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497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altLang="en-US"/>
              <a:t>SOLDADURA POR FORJA</a:t>
            </a:r>
          </a:p>
        </p:txBody>
      </p:sp>
      <p:sp>
        <p:nvSpPr>
          <p:cNvPr id="8195" name="Rectangle 3"/>
          <p:cNvSpPr>
            <a:spLocks noGrp="1" noChangeArrowheads="1"/>
          </p:cNvSpPr>
          <p:nvPr>
            <p:ph type="body" idx="1"/>
          </p:nvPr>
        </p:nvSpPr>
        <p:spPr>
          <a:xfrm>
            <a:off x="1992313" y="1412875"/>
            <a:ext cx="8229600" cy="2476500"/>
          </a:xfrm>
        </p:spPr>
        <p:txBody>
          <a:bodyPr>
            <a:normAutofit fontScale="92500" lnSpcReduction="10000"/>
          </a:bodyPr>
          <a:lstStyle/>
          <a:p>
            <a:pPr eaLnBrk="1" hangingPunct="1">
              <a:lnSpc>
                <a:spcPct val="90000"/>
              </a:lnSpc>
            </a:pPr>
            <a:r>
              <a:rPr lang="es-ES" altLang="en-US" sz="2000"/>
              <a:t>Consiste en el calentamiento de las piezas a unir en una fragua hasta su estado plástico y posteriormente por medio de presión o martilleo (forjado) se logra la unión de las piezas. </a:t>
            </a:r>
          </a:p>
          <a:p>
            <a:pPr eaLnBrk="1" hangingPunct="1">
              <a:lnSpc>
                <a:spcPct val="90000"/>
              </a:lnSpc>
            </a:pPr>
            <a:r>
              <a:rPr lang="es-ES" altLang="en-US" sz="2000"/>
              <a:t>No se utiliza metal de aporte y la limitación del proceso es que sólo se puede aplicar en piezas pequeñas y en forma de lámina. </a:t>
            </a:r>
          </a:p>
          <a:p>
            <a:pPr eaLnBrk="1" hangingPunct="1">
              <a:lnSpc>
                <a:spcPct val="90000"/>
              </a:lnSpc>
            </a:pPr>
            <a:r>
              <a:rPr lang="es-ES" altLang="en-US" sz="2000"/>
              <a:t>La unión se hace del centro de las piezas hacia afuera y debe evitarse a toda costa la oxidación, para esto se utilizan aceites gruesos con un fundente, por lo general se utiliza bórax combinado con sal de amonio.</a:t>
            </a:r>
            <a:br>
              <a:rPr lang="es-ES" altLang="en-US" sz="2000"/>
            </a:br>
            <a:endParaRPr lang="es-ES" altLang="en-US" sz="2000"/>
          </a:p>
        </p:txBody>
      </p:sp>
      <p:pic>
        <p:nvPicPr>
          <p:cNvPr id="8196" name="Picture 4" descr="forge welded flux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4149725"/>
            <a:ext cx="2376487"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forge welded iron"/>
          <p:cNvPicPr>
            <a:picLocks noChangeAspect="1" noChangeArrowheads="1"/>
          </p:cNvPicPr>
          <p:nvPr/>
        </p:nvPicPr>
        <p:blipFill>
          <a:blip r:embed="rId3">
            <a:extLst>
              <a:ext uri="{28A0092B-C50C-407E-A947-70E740481C1C}">
                <a14:useLocalDpi xmlns:a14="http://schemas.microsoft.com/office/drawing/2010/main" val="0"/>
              </a:ext>
            </a:extLst>
          </a:blip>
          <a:srcRect t="21390"/>
          <a:stretch>
            <a:fillRect/>
          </a:stretch>
        </p:blipFill>
        <p:spPr bwMode="auto">
          <a:xfrm>
            <a:off x="7248525" y="4581525"/>
            <a:ext cx="28575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weld1_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8" y="4724400"/>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2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s-ES" altLang="en-US"/>
              <a:t>SOLDADURA A GAS</a:t>
            </a:r>
          </a:p>
        </p:txBody>
      </p:sp>
      <p:sp>
        <p:nvSpPr>
          <p:cNvPr id="9219" name="Rectangle 3"/>
          <p:cNvSpPr>
            <a:spLocks noGrp="1" noChangeArrowheads="1"/>
          </p:cNvSpPr>
          <p:nvPr>
            <p:ph type="body" idx="1"/>
          </p:nvPr>
        </p:nvSpPr>
        <p:spPr>
          <a:xfrm>
            <a:off x="1981201" y="1600201"/>
            <a:ext cx="3394075" cy="4525963"/>
          </a:xfrm>
        </p:spPr>
        <p:txBody>
          <a:bodyPr/>
          <a:lstStyle/>
          <a:p>
            <a:pPr eaLnBrk="1" hangingPunct="1"/>
            <a:r>
              <a:rPr lang="es-ES" altLang="en-US" sz="2000"/>
              <a:t>Este proceso incluye a todas las soldaduras que emplean gas para generar la energía necesaria para fundir el material de aporte. </a:t>
            </a:r>
          </a:p>
          <a:p>
            <a:pPr eaLnBrk="1" hangingPunct="1"/>
            <a:r>
              <a:rPr lang="es-ES" altLang="en-US" sz="2000"/>
              <a:t>Los combustibles más utilizados son el acetileno y el hidrógeno los que al combinarse con el oxígeno, como comburente generan las soldaduras oxiacetilénica y oxhídrica. </a:t>
            </a:r>
          </a:p>
        </p:txBody>
      </p:sp>
      <p:pic>
        <p:nvPicPr>
          <p:cNvPr id="9220" name="Picture 4" descr="http://www.procobre.cl/materialdeaportac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564" y="1484314"/>
            <a:ext cx="1595437"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gas_weldin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3284539"/>
            <a:ext cx="302418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descr="Two types of oxy-gas torch head">
            <a:hlinkClick r:id="rId4" tooltip="Two types of oxy-gas torch head"/>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3" y="148431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08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s-ES" altLang="en-US"/>
              <a:t>SOLDADURA A GAS</a:t>
            </a:r>
          </a:p>
        </p:txBody>
      </p:sp>
      <p:sp>
        <p:nvSpPr>
          <p:cNvPr id="10243" name="Rectangle 3"/>
          <p:cNvSpPr>
            <a:spLocks noGrp="1" noChangeArrowheads="1"/>
          </p:cNvSpPr>
          <p:nvPr>
            <p:ph type="body" idx="1"/>
          </p:nvPr>
        </p:nvSpPr>
        <p:spPr>
          <a:xfrm>
            <a:off x="1981201" y="1600201"/>
            <a:ext cx="4043363" cy="4525963"/>
          </a:xfrm>
        </p:spPr>
        <p:txBody>
          <a:bodyPr/>
          <a:lstStyle/>
          <a:p>
            <a:pPr eaLnBrk="1" hangingPunct="1">
              <a:lnSpc>
                <a:spcPct val="90000"/>
              </a:lnSpc>
            </a:pPr>
            <a:r>
              <a:rPr lang="es-ES" altLang="en-US" sz="2000"/>
              <a:t>La soldadura oxhídrica es producto de la combinación del oxígeno y el hidrógeno en un soplete. El hidrógeno se obtiene de la electrólisis del agua y la temperatura que se genera en este proceso es entre 1500 y 2000°C. </a:t>
            </a:r>
          </a:p>
          <a:p>
            <a:pPr eaLnBrk="1" hangingPunct="1">
              <a:lnSpc>
                <a:spcPct val="90000"/>
              </a:lnSpc>
            </a:pPr>
            <a:r>
              <a:rPr lang="es-ES" altLang="en-US" sz="2000"/>
              <a:t>La soldadura autógena se logra al combinar al acetileno y al oxígeno en un soplete. Se conoce como autógena porque con la combinación del combustible y el comburente se tiene autonomía para ser manejada en diferentes medios. </a:t>
            </a:r>
          </a:p>
        </p:txBody>
      </p:sp>
      <p:pic>
        <p:nvPicPr>
          <p:cNvPr id="10244" name="Picture 4" descr="C:\Documents and Settings\SIMS\Configuración local\Application Data\Microsoft\CD Burning\NTP 495 Soldadura oxiacetilénica y oxicorte normas de seguridad_archivos\n495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1628775"/>
            <a:ext cx="3271838" cy="4032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41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s-ES" altLang="en-US"/>
              <a:t>SOLDADURA A GAS</a:t>
            </a:r>
          </a:p>
        </p:txBody>
      </p:sp>
      <p:sp>
        <p:nvSpPr>
          <p:cNvPr id="11267" name="Rectangle 3"/>
          <p:cNvSpPr>
            <a:spLocks noGrp="1" noChangeArrowheads="1"/>
          </p:cNvSpPr>
          <p:nvPr>
            <p:ph type="body" idx="1"/>
          </p:nvPr>
        </p:nvSpPr>
        <p:spPr>
          <a:xfrm>
            <a:off x="1774826" y="1196975"/>
            <a:ext cx="8893175" cy="4929188"/>
          </a:xfrm>
        </p:spPr>
        <p:txBody>
          <a:bodyPr>
            <a:normAutofit fontScale="92500" lnSpcReduction="20000"/>
          </a:bodyPr>
          <a:lstStyle/>
          <a:p>
            <a:pPr algn="just" eaLnBrk="1" hangingPunct="1">
              <a:lnSpc>
                <a:spcPct val="80000"/>
              </a:lnSpc>
            </a:pPr>
            <a:r>
              <a:rPr lang="es-ES" altLang="en-US" sz="2000"/>
              <a:t>En los sopletes de la soldadura autógena se pueden obtener tres tipos de llama las que son reductora, neutral y oxidante. De las tres la neutral es la de mayor aplicación. </a:t>
            </a:r>
          </a:p>
          <a:p>
            <a:pPr algn="just" eaLnBrk="1" hangingPunct="1">
              <a:lnSpc>
                <a:spcPct val="80000"/>
              </a:lnSpc>
            </a:pPr>
            <a:r>
              <a:rPr lang="es-ES" altLang="en-US" sz="2000"/>
              <a:t>Esta llama, está balanceada en la cantidad de acetileno y oxígeno que utiliza. La temperatura en su cono luminoso es de 3500 °C, en el cono envolvente alcanza 2100 °C y en la punta extrema llega a 1275 °C.  </a:t>
            </a:r>
          </a:p>
          <a:p>
            <a:pPr algn="just" eaLnBrk="1" hangingPunct="1">
              <a:lnSpc>
                <a:spcPct val="80000"/>
              </a:lnSpc>
              <a:buFontTx/>
              <a:buNone/>
            </a:pPr>
            <a:endParaRPr lang="es-ES" altLang="en-US" sz="2000"/>
          </a:p>
          <a:p>
            <a:pPr algn="just" eaLnBrk="1" hangingPunct="1">
              <a:lnSpc>
                <a:spcPct val="80000"/>
              </a:lnSpc>
              <a:buFontTx/>
              <a:buNone/>
            </a:pPr>
            <a:endParaRPr lang="es-ES" altLang="en-US" sz="2000">
              <a:cs typeface="Times New Roman" panose="02020603050405020304" pitchFamily="18" charset="0"/>
            </a:endParaRPr>
          </a:p>
          <a:p>
            <a:pPr algn="just" eaLnBrk="1" hangingPunct="1">
              <a:lnSpc>
                <a:spcPct val="80000"/>
              </a:lnSpc>
              <a:buFontTx/>
              <a:buNone/>
            </a:pPr>
            <a:endParaRPr lang="es-ES" altLang="en-US" sz="2000">
              <a:cs typeface="Times New Roman" panose="02020603050405020304" pitchFamily="18" charset="0"/>
            </a:endParaRPr>
          </a:p>
          <a:p>
            <a:pPr algn="just" eaLnBrk="1" hangingPunct="1">
              <a:lnSpc>
                <a:spcPct val="80000"/>
              </a:lnSpc>
            </a:pPr>
            <a:r>
              <a:rPr lang="es-ES" altLang="en-US" sz="2000">
                <a:cs typeface="Times New Roman" panose="02020603050405020304" pitchFamily="18" charset="0"/>
              </a:rPr>
              <a:t>Elementos principales de una instalación móvil de soldadura por gas</a:t>
            </a:r>
          </a:p>
          <a:p>
            <a:pPr lvl="2" algn="just" eaLnBrk="1" hangingPunct="1">
              <a:lnSpc>
                <a:spcPct val="80000"/>
              </a:lnSpc>
            </a:pPr>
            <a:r>
              <a:rPr lang="es-ES" altLang="en-US">
                <a:cs typeface="Times New Roman" panose="02020603050405020304" pitchFamily="18" charset="0"/>
              </a:rPr>
              <a:t>        Manorreductores.			</a:t>
            </a:r>
          </a:p>
          <a:p>
            <a:pPr lvl="2" algn="just" eaLnBrk="1" hangingPunct="1">
              <a:lnSpc>
                <a:spcPct val="80000"/>
              </a:lnSpc>
            </a:pPr>
            <a:r>
              <a:rPr lang="es-ES" altLang="en-US">
                <a:cs typeface="Times New Roman" panose="02020603050405020304" pitchFamily="18" charset="0"/>
              </a:rPr>
              <a:t>        Soplete.			</a:t>
            </a:r>
          </a:p>
          <a:p>
            <a:pPr lvl="2" algn="just" eaLnBrk="1" hangingPunct="1">
              <a:lnSpc>
                <a:spcPct val="80000"/>
              </a:lnSpc>
            </a:pPr>
            <a:r>
              <a:rPr lang="es-ES" altLang="en-US">
                <a:cs typeface="Times New Roman" panose="02020603050405020304" pitchFamily="18" charset="0"/>
              </a:rPr>
              <a:t>        Válvulas antirretroceso.		</a:t>
            </a:r>
          </a:p>
          <a:p>
            <a:pPr lvl="2" algn="just" eaLnBrk="1" hangingPunct="1">
              <a:lnSpc>
                <a:spcPct val="80000"/>
              </a:lnSpc>
            </a:pPr>
            <a:r>
              <a:rPr lang="es-ES" altLang="en-US">
                <a:cs typeface="Times New Roman" panose="02020603050405020304" pitchFamily="18" charset="0"/>
              </a:rPr>
              <a:t>        Conducciones.			</a:t>
            </a:r>
          </a:p>
          <a:p>
            <a:pPr algn="just" eaLnBrk="1" hangingPunct="1">
              <a:lnSpc>
                <a:spcPct val="80000"/>
              </a:lnSpc>
            </a:pPr>
            <a:r>
              <a:rPr lang="es-ES" altLang="en-US" sz="2000">
                <a:cs typeface="Times New Roman" panose="02020603050405020304" pitchFamily="18" charset="0"/>
              </a:rPr>
              <a:t>Procedimiento básico de Soldadura.			</a:t>
            </a:r>
          </a:p>
          <a:p>
            <a:pPr lvl="2" algn="just" eaLnBrk="1" hangingPunct="1">
              <a:lnSpc>
                <a:spcPct val="80000"/>
              </a:lnSpc>
            </a:pPr>
            <a:r>
              <a:rPr lang="es-ES" altLang="en-US">
                <a:cs typeface="Times New Roman" panose="02020603050405020304" pitchFamily="18" charset="0"/>
              </a:rPr>
              <a:t>        Ajuste de llama.			</a:t>
            </a:r>
          </a:p>
          <a:p>
            <a:pPr lvl="2" algn="just" eaLnBrk="1" hangingPunct="1">
              <a:lnSpc>
                <a:spcPct val="80000"/>
              </a:lnSpc>
            </a:pPr>
            <a:r>
              <a:rPr lang="es-ES" altLang="en-US">
                <a:cs typeface="Times New Roman" panose="02020603050405020304" pitchFamily="18" charset="0"/>
              </a:rPr>
              <a:t>        Selección de boquilla.		</a:t>
            </a:r>
          </a:p>
          <a:p>
            <a:pPr lvl="2" algn="just" eaLnBrk="1" hangingPunct="1">
              <a:lnSpc>
                <a:spcPct val="80000"/>
              </a:lnSpc>
            </a:pPr>
            <a:r>
              <a:rPr lang="es-ES" altLang="en-US">
                <a:cs typeface="Times New Roman" panose="02020603050405020304" pitchFamily="18" charset="0"/>
              </a:rPr>
              <a:t>        Limpieza.			</a:t>
            </a:r>
          </a:p>
          <a:p>
            <a:pPr algn="just" eaLnBrk="1" hangingPunct="1">
              <a:lnSpc>
                <a:spcPct val="80000"/>
              </a:lnSpc>
              <a:buFontTx/>
              <a:buNone/>
            </a:pPr>
            <a:endParaRPr lang="es-ES" altLang="en-US" sz="2000">
              <a:cs typeface="Times New Roman" panose="02020603050405020304" pitchFamily="18" charset="0"/>
            </a:endParaRPr>
          </a:p>
          <a:p>
            <a:pPr algn="just" eaLnBrk="1" hangingPunct="1">
              <a:lnSpc>
                <a:spcPct val="80000"/>
              </a:lnSpc>
              <a:buFontTx/>
              <a:buNone/>
            </a:pPr>
            <a:r>
              <a:rPr lang="es-ES" altLang="en-US" sz="2000">
                <a:cs typeface="Times New Roman" panose="02020603050405020304" pitchFamily="18" charset="0"/>
              </a:rPr>
              <a:t> </a:t>
            </a:r>
          </a:p>
        </p:txBody>
      </p:sp>
      <p:pic>
        <p:nvPicPr>
          <p:cNvPr id="11268" name="Picture 4" descr="SPECIAL OFFER - Gas Welding 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563" y="4508500"/>
            <a:ext cx="1598612"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Oxygen Rich Butane Blow Torch Flame">
            <a:hlinkClick r:id="rId3" tooltip="Oxygen Rich Butane Blow Torch Flam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2924175"/>
            <a:ext cx="23764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Fuel Rich Butane Blow Torch Flame">
            <a:hlinkClick r:id="rId5" tooltip="Fuel Rich Butane Blow Torch Flam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1" y="2924176"/>
            <a:ext cx="24495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683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dirty="0">
                <a:latin typeface="Arial" pitchFamily="34" charset="0"/>
                <a:cs typeface="Arial" pitchFamily="34" charset="0"/>
              </a:rPr>
              <a:t>Longitud de Corte</a:t>
            </a:r>
            <a:r>
              <a:rPr lang="es-AR" dirty="0">
                <a:latin typeface="Arial" pitchFamily="34" charset="0"/>
                <a:cs typeface="Arial" pitchFamily="34" charset="0"/>
              </a:rPr>
              <a:t>: Es la profundidad máxima que se puede </a:t>
            </a:r>
            <a:r>
              <a:rPr lang="es-AR" b="1" dirty="0">
                <a:latin typeface="Arial" pitchFamily="34" charset="0"/>
                <a:cs typeface="Arial" pitchFamily="34" charset="0"/>
              </a:rPr>
              <a:t>taladrar</a:t>
            </a:r>
            <a:r>
              <a:rPr lang="es-AR" dirty="0">
                <a:latin typeface="Arial" pitchFamily="34" charset="0"/>
                <a:cs typeface="Arial" pitchFamily="34" charset="0"/>
              </a:rPr>
              <a:t> con una </a:t>
            </a:r>
            <a:r>
              <a:rPr lang="es-AR" b="1" dirty="0">
                <a:latin typeface="Arial" pitchFamily="34" charset="0"/>
                <a:cs typeface="Arial" pitchFamily="34" charset="0"/>
              </a:rPr>
              <a:t>mecha</a:t>
            </a:r>
            <a:r>
              <a:rPr lang="es-AR" dirty="0">
                <a:latin typeface="Arial" pitchFamily="34" charset="0"/>
                <a:cs typeface="Arial" pitchFamily="34" charset="0"/>
              </a:rPr>
              <a:t> y viene definida por la longitud útil, la cual está determinada por la extensión de la </a:t>
            </a:r>
            <a:r>
              <a:rPr lang="es-AR" b="1" dirty="0">
                <a:latin typeface="Arial" pitchFamily="34" charset="0"/>
                <a:cs typeface="Arial" pitchFamily="34" charset="0"/>
              </a:rPr>
              <a:t>hélice</a:t>
            </a:r>
            <a:r>
              <a:rPr lang="es-AR" dirty="0">
                <a:latin typeface="Arial" pitchFamily="34" charset="0"/>
                <a:cs typeface="Arial" pitchFamily="34" charset="0"/>
              </a:rPr>
              <a:t>.</a:t>
            </a:r>
          </a:p>
          <a:p>
            <a:endParaRPr lang="en-US" dirty="0"/>
          </a:p>
        </p:txBody>
      </p:sp>
    </p:spTree>
    <p:extLst>
      <p:ext uri="{BB962C8B-B14F-4D97-AF65-F5344CB8AC3E}">
        <p14:creationId xmlns:p14="http://schemas.microsoft.com/office/powerpoint/2010/main" val="1028805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s-ES" altLang="en-US" sz="3200"/>
              <a:t>SOLDADURA POR RESISTENCIA</a:t>
            </a:r>
          </a:p>
        </p:txBody>
      </p:sp>
      <p:sp>
        <p:nvSpPr>
          <p:cNvPr id="12291" name="Rectangle 3"/>
          <p:cNvSpPr>
            <a:spLocks noGrp="1" noChangeArrowheads="1"/>
          </p:cNvSpPr>
          <p:nvPr>
            <p:ph type="body" idx="1"/>
          </p:nvPr>
        </p:nvSpPr>
        <p:spPr>
          <a:xfrm>
            <a:off x="1847850" y="1268413"/>
            <a:ext cx="4546600" cy="4525962"/>
          </a:xfrm>
          <a:noFill/>
        </p:spPr>
        <p:txBody>
          <a:bodyPr>
            <a:normAutofit lnSpcReduction="10000"/>
          </a:bodyPr>
          <a:lstStyle/>
          <a:p>
            <a:pPr eaLnBrk="1" hangingPunct="1">
              <a:lnSpc>
                <a:spcPct val="80000"/>
              </a:lnSpc>
            </a:pPr>
            <a:r>
              <a:rPr lang="es-ES" altLang="en-US" sz="2000"/>
              <a:t>Consiste en hacer pasar una corriente eléctrica de gran intensidad a través de los metales que se van a unir. Como en la unión de los mismos la resistencia es mayor que en el resto de sus cuerpos, se generará el aumento de temperatura en la junta (efecto Joule). Aprovechando esta energía y con un poco de presión se logra la unión. </a:t>
            </a:r>
          </a:p>
          <a:p>
            <a:pPr eaLnBrk="1" hangingPunct="1">
              <a:lnSpc>
                <a:spcPct val="80000"/>
              </a:lnSpc>
            </a:pPr>
            <a:r>
              <a:rPr lang="es-ES" altLang="en-US" sz="2000"/>
              <a:t>Los electrodos se aplican a los extremos de las piezas, se colocan juntas a presión y se hace pasar por ellas una fuerte corriente eléctrica durante un instante.</a:t>
            </a:r>
          </a:p>
          <a:p>
            <a:pPr eaLnBrk="1" hangingPunct="1">
              <a:lnSpc>
                <a:spcPct val="80000"/>
              </a:lnSpc>
            </a:pPr>
            <a:r>
              <a:rPr lang="es-ES" altLang="en-US" sz="2000"/>
              <a:t>La zona de unión de las dos piezas, como es la que mayor resistencia eléctrica ofrece, se calienta y funde los metales.</a:t>
            </a:r>
          </a:p>
        </p:txBody>
      </p:sp>
      <p:pic>
        <p:nvPicPr>
          <p:cNvPr id="12292" name="Picture 4" descr="http://www.analitica.com.mx/Curso/Proceso1/Imagenes/soldaresi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26" y="4652963"/>
            <a:ext cx="2519363"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3" name="Picture 5" descr="http://www.analitica.com.mx/Curso/Proceso1/Imagenes/soldapt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213100"/>
            <a:ext cx="4191000" cy="1258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4" name="Picture 6" descr="http://www.directindustry.com/images/photo-g/265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196976"/>
            <a:ext cx="1296988" cy="1985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017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s-ES" altLang="en-US" sz="2400"/>
              <a:t>SOLDADURA POR ARCO ELÉCTRICO </a:t>
            </a:r>
          </a:p>
        </p:txBody>
      </p:sp>
      <p:sp>
        <p:nvSpPr>
          <p:cNvPr id="13315" name="Rectangle 3"/>
          <p:cNvSpPr>
            <a:spLocks noGrp="1" noChangeArrowheads="1"/>
          </p:cNvSpPr>
          <p:nvPr>
            <p:ph type="body" idx="1"/>
          </p:nvPr>
        </p:nvSpPr>
        <p:spPr>
          <a:xfrm>
            <a:off x="1919288" y="1268413"/>
            <a:ext cx="7859712" cy="2260600"/>
          </a:xfrm>
        </p:spPr>
        <p:txBody>
          <a:bodyPr>
            <a:normAutofit fontScale="92500" lnSpcReduction="10000"/>
          </a:bodyPr>
          <a:lstStyle/>
          <a:p>
            <a:pPr eaLnBrk="1" hangingPunct="1">
              <a:lnSpc>
                <a:spcPct val="80000"/>
              </a:lnSpc>
            </a:pPr>
            <a:r>
              <a:rPr lang="es-ES" altLang="en-US" sz="2000" b="1"/>
              <a:t>Soldadura por arco (común)</a:t>
            </a:r>
            <a:br>
              <a:rPr lang="es-ES" altLang="en-US" sz="2000" b="1"/>
            </a:br>
            <a:br>
              <a:rPr lang="es-ES" altLang="en-US" sz="2000"/>
            </a:br>
            <a:r>
              <a:rPr lang="es-ES" altLang="en-US" sz="2000"/>
              <a:t>Es el proceso en el que su energía se obtiene por medio del calor producido por un arco eléctrico que se forma en el espacio o entrehierro comprendido entre la pieza a soldar y y una varilla que sirve como electrodo. </a:t>
            </a:r>
          </a:p>
          <a:p>
            <a:pPr eaLnBrk="1" hangingPunct="1">
              <a:lnSpc>
                <a:spcPct val="80000"/>
              </a:lnSpc>
            </a:pPr>
            <a:r>
              <a:rPr lang="es-ES" altLang="en-US" sz="2000"/>
              <a:t>Por lo general el electrodo también provee el material de aporte, el que con el arco eléctrico se funde, depositándose entre las piezas a unir. La temperatura que se genera en este proceso es superior a los 5500 °C. </a:t>
            </a:r>
            <a:br>
              <a:rPr lang="es-ES" altLang="en-US" sz="2000"/>
            </a:br>
            <a:endParaRPr lang="es-ES" altLang="en-US" sz="2000"/>
          </a:p>
        </p:txBody>
      </p:sp>
      <p:pic>
        <p:nvPicPr>
          <p:cNvPr id="13316" name="Picture 4" descr="sol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3933826"/>
            <a:ext cx="62865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278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s-ES" altLang="en-US" sz="2400"/>
              <a:t>SOLDADURA POR ARCO ELÉCTRICO</a:t>
            </a:r>
          </a:p>
        </p:txBody>
      </p:sp>
      <p:sp>
        <p:nvSpPr>
          <p:cNvPr id="14339" name="Rectangle 3"/>
          <p:cNvSpPr>
            <a:spLocks noGrp="1" noChangeArrowheads="1"/>
          </p:cNvSpPr>
          <p:nvPr>
            <p:ph type="body" idx="1"/>
          </p:nvPr>
        </p:nvSpPr>
        <p:spPr/>
        <p:txBody>
          <a:bodyPr/>
          <a:lstStyle/>
          <a:p>
            <a:pPr eaLnBrk="1" hangingPunct="1">
              <a:lnSpc>
                <a:spcPct val="80000"/>
              </a:lnSpc>
              <a:buFontTx/>
              <a:buNone/>
            </a:pPr>
            <a:r>
              <a:rPr lang="es-ES" altLang="en-US" sz="1800" b="1">
                <a:solidFill>
                  <a:srgbClr val="000000"/>
                </a:solidFill>
                <a:cs typeface="Times New Roman" panose="02020603050405020304" pitchFamily="18" charset="0"/>
              </a:rPr>
              <a:t>ELEMENTOS AUXILIARES DE LA MAQUINA DE SOLDAR</a:t>
            </a:r>
          </a:p>
          <a:p>
            <a:pPr eaLnBrk="1" hangingPunct="1">
              <a:lnSpc>
                <a:spcPct val="80000"/>
              </a:lnSpc>
              <a:buFontTx/>
              <a:buNone/>
            </a:pPr>
            <a:endParaRPr lang="es-ES" altLang="en-US" sz="1800"/>
          </a:p>
          <a:p>
            <a:pPr eaLnBrk="1" hangingPunct="1">
              <a:lnSpc>
                <a:spcPct val="80000"/>
              </a:lnSpc>
              <a:buFontTx/>
              <a:buNone/>
            </a:pPr>
            <a:r>
              <a:rPr lang="es-ES" altLang="en-US" sz="1800"/>
              <a:t> </a:t>
            </a:r>
          </a:p>
          <a:p>
            <a:pPr lvl="1" eaLnBrk="1" hangingPunct="1">
              <a:lnSpc>
                <a:spcPct val="80000"/>
              </a:lnSpc>
              <a:buFontTx/>
              <a:buNone/>
            </a:pPr>
            <a:r>
              <a:rPr lang="es-ES" altLang="en-US" sz="2000" b="1">
                <a:solidFill>
                  <a:srgbClr val="000000"/>
                </a:solidFill>
                <a:cs typeface="Arial" panose="020B0604020202020204" pitchFamily="34" charset="0"/>
              </a:rPr>
              <a:t>A-  Pinza Portaelectrodo</a:t>
            </a:r>
          </a:p>
          <a:p>
            <a:pPr lvl="1" eaLnBrk="1" hangingPunct="1">
              <a:lnSpc>
                <a:spcPct val="80000"/>
              </a:lnSpc>
              <a:buFontTx/>
              <a:buNone/>
            </a:pPr>
            <a:endParaRPr lang="es-ES" altLang="en-US" sz="2000">
              <a:cs typeface="Times New Roman" panose="02020603050405020304" pitchFamily="18" charset="0"/>
            </a:endParaRPr>
          </a:p>
          <a:p>
            <a:pPr lvl="1" eaLnBrk="1" hangingPunct="1">
              <a:lnSpc>
                <a:spcPct val="80000"/>
              </a:lnSpc>
              <a:buFontTx/>
              <a:buNone/>
            </a:pPr>
            <a:r>
              <a:rPr lang="es-ES" altLang="en-US" sz="2000" b="1">
                <a:solidFill>
                  <a:srgbClr val="000000"/>
                </a:solidFill>
                <a:cs typeface="Arial" panose="020B0604020202020204" pitchFamily="34" charset="0"/>
              </a:rPr>
              <a:t>B- Grapa para puesta a tierra</a:t>
            </a:r>
          </a:p>
          <a:p>
            <a:pPr lvl="1" eaLnBrk="1" hangingPunct="1">
              <a:lnSpc>
                <a:spcPct val="80000"/>
              </a:lnSpc>
              <a:buFontTx/>
              <a:buNone/>
            </a:pPr>
            <a:endParaRPr lang="es-ES" altLang="en-US" sz="2000">
              <a:cs typeface="Times New Roman" panose="02020603050405020304" pitchFamily="18" charset="0"/>
            </a:endParaRPr>
          </a:p>
          <a:p>
            <a:pPr lvl="1" eaLnBrk="1" hangingPunct="1">
              <a:lnSpc>
                <a:spcPct val="80000"/>
              </a:lnSpc>
              <a:buFontTx/>
              <a:buNone/>
            </a:pPr>
            <a:r>
              <a:rPr lang="es-ES" altLang="en-US" sz="2000" b="1">
                <a:solidFill>
                  <a:srgbClr val="000000"/>
                </a:solidFill>
                <a:cs typeface="Times New Roman" panose="02020603050405020304" pitchFamily="18" charset="0"/>
              </a:rPr>
              <a:t>C- Pinza de masa</a:t>
            </a:r>
            <a:endParaRPr lang="es-ES" altLang="en-US" sz="2000"/>
          </a:p>
          <a:p>
            <a:pPr lvl="1" eaLnBrk="1" hangingPunct="1">
              <a:lnSpc>
                <a:spcPct val="80000"/>
              </a:lnSpc>
              <a:buFontTx/>
              <a:buNone/>
            </a:pPr>
            <a:endParaRPr lang="es-ES" altLang="en-US" sz="2000"/>
          </a:p>
          <a:p>
            <a:pPr lvl="1" eaLnBrk="1" hangingPunct="1">
              <a:lnSpc>
                <a:spcPct val="80000"/>
              </a:lnSpc>
              <a:buFontTx/>
              <a:buNone/>
            </a:pPr>
            <a:r>
              <a:rPr lang="es-ES" altLang="en-US" sz="2000" b="1">
                <a:solidFill>
                  <a:srgbClr val="000000"/>
                </a:solidFill>
                <a:cs typeface="Arial" panose="020B0604020202020204" pitchFamily="34" charset="0"/>
              </a:rPr>
              <a:t>D- Electrodos</a:t>
            </a:r>
          </a:p>
          <a:p>
            <a:pPr lvl="1" eaLnBrk="1" hangingPunct="1">
              <a:lnSpc>
                <a:spcPct val="80000"/>
              </a:lnSpc>
              <a:buFontTx/>
              <a:buNone/>
            </a:pPr>
            <a:endParaRPr lang="es-ES" altLang="en-US" sz="1400">
              <a:cs typeface="Times New Roman" panose="02020603050405020304" pitchFamily="18" charset="0"/>
            </a:endParaRPr>
          </a:p>
          <a:p>
            <a:pPr lvl="2" eaLnBrk="1" hangingPunct="1">
              <a:lnSpc>
                <a:spcPct val="80000"/>
              </a:lnSpc>
              <a:buFontTx/>
              <a:buNone/>
            </a:pPr>
            <a:r>
              <a:rPr lang="es-ES" altLang="en-US" sz="1800" b="1">
                <a:cs typeface="Times New Roman" panose="02020603050405020304" pitchFamily="18" charset="0"/>
              </a:rPr>
              <a:t>Electrodo de carbón</a:t>
            </a:r>
            <a:r>
              <a:rPr lang="es-ES" altLang="en-US" sz="1800"/>
              <a:t> </a:t>
            </a:r>
          </a:p>
          <a:p>
            <a:pPr lvl="2" eaLnBrk="1" hangingPunct="1">
              <a:lnSpc>
                <a:spcPct val="80000"/>
              </a:lnSpc>
              <a:buFontTx/>
              <a:buNone/>
            </a:pPr>
            <a:r>
              <a:rPr lang="es-ES" altLang="en-US" sz="1800" b="1">
                <a:cs typeface="Times New Roman" panose="02020603050405020304" pitchFamily="18" charset="0"/>
              </a:rPr>
              <a:t>Electrodo metálico</a:t>
            </a:r>
            <a:r>
              <a:rPr lang="es-ES" altLang="en-US" sz="1800"/>
              <a:t> </a:t>
            </a:r>
          </a:p>
          <a:p>
            <a:pPr lvl="2" eaLnBrk="1" hangingPunct="1">
              <a:lnSpc>
                <a:spcPct val="80000"/>
              </a:lnSpc>
              <a:buFontTx/>
              <a:buNone/>
            </a:pPr>
            <a:r>
              <a:rPr lang="es-ES" altLang="en-US" sz="1800" b="1">
                <a:cs typeface="Times New Roman" panose="02020603050405020304" pitchFamily="18" charset="0"/>
              </a:rPr>
              <a:t>Electrodo recubierto</a:t>
            </a:r>
            <a:r>
              <a:rPr lang="es-ES" altLang="en-US" sz="1800"/>
              <a:t> </a:t>
            </a:r>
          </a:p>
          <a:p>
            <a:pPr eaLnBrk="1" hangingPunct="1">
              <a:lnSpc>
                <a:spcPct val="80000"/>
              </a:lnSpc>
            </a:pPr>
            <a:endParaRPr lang="es-ES" altLang="en-US" sz="1800"/>
          </a:p>
        </p:txBody>
      </p:sp>
      <p:pic>
        <p:nvPicPr>
          <p:cNvPr id="14340" name="Picture 4" descr="http://www.seguridad-infra.com.mx/productos/porta-5-pe-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2060575"/>
            <a:ext cx="38100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1" name="Picture 5" descr="http://www.seguridad-infra.com.mx/productos/tena-5-t-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4581525"/>
            <a:ext cx="1905000" cy="1714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2" name="Picture 6" descr="http://www.seguridad-infra.com.mx/productos/zapa-300y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63" y="4581525"/>
            <a:ext cx="2159000" cy="172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271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s-ES" altLang="en-US" sz="1800" b="1"/>
              <a:t>SOLDADURA POR ARCO CON GAS PROTECTOR </a:t>
            </a:r>
          </a:p>
        </p:txBody>
      </p:sp>
      <p:sp>
        <p:nvSpPr>
          <p:cNvPr id="15363" name="Rectangle 3"/>
          <p:cNvSpPr>
            <a:spLocks noGrp="1" noChangeArrowheads="1"/>
          </p:cNvSpPr>
          <p:nvPr>
            <p:ph type="body" idx="1"/>
          </p:nvPr>
        </p:nvSpPr>
        <p:spPr/>
        <p:txBody>
          <a:bodyPr/>
          <a:lstStyle/>
          <a:p>
            <a:pPr eaLnBrk="1" hangingPunct="1">
              <a:lnSpc>
                <a:spcPct val="90000"/>
              </a:lnSpc>
            </a:pPr>
            <a:r>
              <a:rPr lang="es-ES" altLang="en-US" sz="2000"/>
              <a:t>En este proceso la unión se logra por el calor generado por un arco eléctrico que se genera entre un electrodo y las piezas, pero el electrodo se encuentra protegido por una copa por la que se inyecta un gas inerte como argón, helio o CO2. </a:t>
            </a:r>
          </a:p>
          <a:p>
            <a:pPr eaLnBrk="1" hangingPunct="1">
              <a:lnSpc>
                <a:spcPct val="90000"/>
              </a:lnSpc>
            </a:pPr>
            <a:r>
              <a:rPr lang="es-ES" altLang="en-US" sz="2000"/>
              <a:t>Con lo anterior se genera un arco protegido contra la oxidación y además perfectamente controlado en cuanto a penetración, sobreespesor y ancho de la soldadura.</a:t>
            </a:r>
          </a:p>
          <a:p>
            <a:pPr eaLnBrk="1" hangingPunct="1">
              <a:lnSpc>
                <a:spcPct val="90000"/>
              </a:lnSpc>
            </a:pPr>
            <a:r>
              <a:rPr lang="es-ES" altLang="en-US" sz="2000"/>
              <a:t>Es ampliamente utilizado para soldar acero inoxidable, aluminio, cobre y magnesio. Existen dos tipos de soldadura por arco protegido: la TIG y la MIG.  </a:t>
            </a:r>
          </a:p>
        </p:txBody>
      </p:sp>
    </p:spTree>
    <p:extLst>
      <p:ext uri="{BB962C8B-B14F-4D97-AF65-F5344CB8AC3E}">
        <p14:creationId xmlns:p14="http://schemas.microsoft.com/office/powerpoint/2010/main" val="1371107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s-ES" altLang="en-US"/>
              <a:t>LA SOLDADURA TIG </a:t>
            </a:r>
          </a:p>
        </p:txBody>
      </p:sp>
      <p:sp>
        <p:nvSpPr>
          <p:cNvPr id="16387" name="Rectangle 3"/>
          <p:cNvSpPr>
            <a:spLocks noGrp="1" noChangeArrowheads="1"/>
          </p:cNvSpPr>
          <p:nvPr>
            <p:ph type="body" idx="1"/>
          </p:nvPr>
        </p:nvSpPr>
        <p:spPr>
          <a:xfrm>
            <a:off x="1981200" y="1600201"/>
            <a:ext cx="8229600" cy="1108075"/>
          </a:xfrm>
        </p:spPr>
        <p:txBody>
          <a:bodyPr/>
          <a:lstStyle/>
          <a:p>
            <a:pPr eaLnBrk="1" hangingPunct="1"/>
            <a:r>
              <a:rPr lang="es-ES" altLang="en-US" sz="2000"/>
              <a:t>La soldadura TIG (tungstein inert gas) es aquella en la que el electrodo de la máquina es de un material refractario como el tungsteno, por lo que el metal de aporte se debe añadir por separado. </a:t>
            </a:r>
          </a:p>
        </p:txBody>
      </p:sp>
      <p:pic>
        <p:nvPicPr>
          <p:cNvPr id="16388" name="Picture 9262841" descr="S23Picture 9262841"/>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016500" y="3357563"/>
            <a:ext cx="5651500" cy="23241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89" name="Picture 5" descr="http://www.oerlikon.es/pub/tecnicas_soldadura/a1_3cd26eaa05a7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3284538"/>
            <a:ext cx="2962275" cy="23241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352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s-ES" altLang="en-US"/>
              <a:t>LA SOLDADURA MIG</a:t>
            </a:r>
          </a:p>
        </p:txBody>
      </p:sp>
      <p:sp>
        <p:nvSpPr>
          <p:cNvPr id="17411" name="Rectangle 3"/>
          <p:cNvSpPr>
            <a:spLocks noGrp="1" noChangeArrowheads="1"/>
          </p:cNvSpPr>
          <p:nvPr>
            <p:ph type="body" idx="1"/>
          </p:nvPr>
        </p:nvSpPr>
        <p:spPr/>
        <p:txBody>
          <a:bodyPr/>
          <a:lstStyle/>
          <a:p>
            <a:pPr eaLnBrk="1" hangingPunct="1">
              <a:lnSpc>
                <a:spcPct val="90000"/>
              </a:lnSpc>
            </a:pPr>
            <a:r>
              <a:rPr lang="es-ES" altLang="en-US" sz="2000"/>
              <a:t>La soldadura MIG (metal inert gas) es la que el electrodo es de un metal consumible que va siendo utilizado como metal de aporte, por lo que este sistema es considerado como de soldadura continua. Un método derivado es el MAG (metal active gas) en el cual se usa como protector el anhídrido carbónico, que oxida algunos elementos aleantes como el Si o el Mn. </a:t>
            </a:r>
          </a:p>
        </p:txBody>
      </p:sp>
      <p:pic>
        <p:nvPicPr>
          <p:cNvPr id="17412" name="Picture 3028114" descr="S19Picture 302811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735639" y="3429000"/>
            <a:ext cx="4071937" cy="3111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7413" name="Picture 5" descr="http://www.oerlikon.es/pub/tecnicas_soldadura/a1_3cd253031e11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3500438"/>
            <a:ext cx="2933700" cy="2647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913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74638"/>
            <a:ext cx="8229600" cy="912812"/>
          </a:xfrm>
        </p:spPr>
        <p:txBody>
          <a:bodyPr/>
          <a:lstStyle/>
          <a:p>
            <a:pPr eaLnBrk="1" hangingPunct="1"/>
            <a:r>
              <a:rPr lang="es-ES" altLang="en-US" sz="2800"/>
              <a:t>SISTEMAS DE SOLDADURA MIG</a:t>
            </a:r>
          </a:p>
        </p:txBody>
      </p:sp>
      <p:sp>
        <p:nvSpPr>
          <p:cNvPr id="18435" name="Rectangle 3"/>
          <p:cNvSpPr>
            <a:spLocks noChangeArrowheads="1"/>
          </p:cNvSpPr>
          <p:nvPr/>
        </p:nvSpPr>
        <p:spPr bwMode="auto">
          <a:xfrm>
            <a:off x="2927350" y="2852739"/>
            <a:ext cx="449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n-US" sz="1600" b="1">
                <a:solidFill>
                  <a:srgbClr val="000000"/>
                </a:solidFill>
                <a:cs typeface="Arial" panose="020B0604020202020204" pitchFamily="34" charset="0"/>
              </a:rPr>
              <a:t>Diagrama esquemático del equipo MIG</a:t>
            </a:r>
            <a:endParaRPr lang="es-ES" altLang="en-US" sz="1600" b="1">
              <a:solidFill>
                <a:srgbClr val="000000"/>
              </a:solidFill>
              <a:cs typeface="Times New Roman" panose="02020603050405020304" pitchFamily="18" charset="0"/>
            </a:endParaRPr>
          </a:p>
          <a:p>
            <a:endParaRPr lang="es-ES" altLang="en-US" sz="2400"/>
          </a:p>
        </p:txBody>
      </p:sp>
      <p:pic>
        <p:nvPicPr>
          <p:cNvPr id="18436" name="Picture 2424715" descr="S20Picture 2424715"/>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208213" y="3771900"/>
            <a:ext cx="4464050" cy="2870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437" name="Rectangle 5"/>
          <p:cNvSpPr>
            <a:spLocks noChangeArrowheads="1"/>
          </p:cNvSpPr>
          <p:nvPr/>
        </p:nvSpPr>
        <p:spPr bwMode="auto">
          <a:xfrm>
            <a:off x="1919288" y="1125539"/>
            <a:ext cx="842486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n-US" sz="2000" b="1">
                <a:solidFill>
                  <a:srgbClr val="000000"/>
                </a:solidFill>
                <a:cs typeface="Arial" panose="020B0604020202020204" pitchFamily="34" charset="0"/>
              </a:rPr>
              <a:t>1. </a:t>
            </a:r>
            <a:r>
              <a:rPr lang="es-ES" altLang="en-US" sz="2000">
                <a:solidFill>
                  <a:srgbClr val="000000"/>
                </a:solidFill>
                <a:cs typeface="Arial" panose="020B0604020202020204" pitchFamily="34" charset="0"/>
              </a:rPr>
              <a:t>Una </a:t>
            </a:r>
            <a:r>
              <a:rPr lang="es-ES" altLang="en-US" sz="2000" b="1">
                <a:solidFill>
                  <a:srgbClr val="000000"/>
                </a:solidFill>
                <a:cs typeface="Arial" panose="020B0604020202020204" pitchFamily="34" charset="0"/>
              </a:rPr>
              <a:t>máquina</a:t>
            </a:r>
            <a:r>
              <a:rPr lang="es-ES" altLang="en-US" sz="2000">
                <a:solidFill>
                  <a:srgbClr val="000000"/>
                </a:solidFill>
                <a:cs typeface="Arial" panose="020B0604020202020204" pitchFamily="34" charset="0"/>
              </a:rPr>
              <a:t> soldadora</a:t>
            </a:r>
            <a:endParaRPr lang="es-ES" altLang="en-US" sz="2000">
              <a:cs typeface="Times New Roman" panose="02020603050405020304" pitchFamily="18" charset="0"/>
            </a:endParaRPr>
          </a:p>
          <a:p>
            <a:pPr algn="just"/>
            <a:r>
              <a:rPr lang="es-ES" altLang="en-US" sz="2000" b="1">
                <a:solidFill>
                  <a:srgbClr val="000000"/>
                </a:solidFill>
                <a:cs typeface="Arial" panose="020B0604020202020204" pitchFamily="34" charset="0"/>
              </a:rPr>
              <a:t>2. </a:t>
            </a:r>
            <a:r>
              <a:rPr lang="es-ES" altLang="en-US" sz="2000">
                <a:solidFill>
                  <a:srgbClr val="000000"/>
                </a:solidFill>
                <a:cs typeface="Arial" panose="020B0604020202020204" pitchFamily="34" charset="0"/>
              </a:rPr>
              <a:t>Un </a:t>
            </a:r>
            <a:r>
              <a:rPr lang="es-ES" altLang="en-US" sz="2000" b="1">
                <a:solidFill>
                  <a:srgbClr val="000000"/>
                </a:solidFill>
                <a:cs typeface="Arial" panose="020B0604020202020204" pitchFamily="34" charset="0"/>
              </a:rPr>
              <a:t>alimentador</a:t>
            </a:r>
            <a:r>
              <a:rPr lang="es-ES" altLang="en-US" sz="2000">
                <a:solidFill>
                  <a:srgbClr val="000000"/>
                </a:solidFill>
                <a:cs typeface="Arial" panose="020B0604020202020204" pitchFamily="34" charset="0"/>
              </a:rPr>
              <a:t> que controla el avance del alambre a la velocidad requerida.</a:t>
            </a:r>
            <a:endParaRPr lang="es-ES" altLang="en-US" sz="2000">
              <a:cs typeface="Times New Roman" panose="02020603050405020304" pitchFamily="18" charset="0"/>
            </a:endParaRPr>
          </a:p>
          <a:p>
            <a:pPr algn="just"/>
            <a:r>
              <a:rPr lang="es-ES" altLang="en-US" sz="2000" b="1">
                <a:solidFill>
                  <a:srgbClr val="000000"/>
                </a:solidFill>
                <a:cs typeface="Arial" panose="020B0604020202020204" pitchFamily="34" charset="0"/>
              </a:rPr>
              <a:t>3. </a:t>
            </a:r>
            <a:r>
              <a:rPr lang="es-ES" altLang="en-US" sz="2000">
                <a:solidFill>
                  <a:srgbClr val="000000"/>
                </a:solidFill>
                <a:cs typeface="Arial" panose="020B0604020202020204" pitchFamily="34" charset="0"/>
              </a:rPr>
              <a:t>Una </a:t>
            </a:r>
            <a:r>
              <a:rPr lang="es-ES" altLang="en-US" sz="2000" b="1">
                <a:solidFill>
                  <a:srgbClr val="000000"/>
                </a:solidFill>
                <a:cs typeface="Arial" panose="020B0604020202020204" pitchFamily="34" charset="0"/>
              </a:rPr>
              <a:t>pistola</a:t>
            </a:r>
            <a:r>
              <a:rPr lang="es-ES" altLang="en-US" sz="2000">
                <a:solidFill>
                  <a:srgbClr val="000000"/>
                </a:solidFill>
                <a:cs typeface="Arial" panose="020B0604020202020204" pitchFamily="34" charset="0"/>
              </a:rPr>
              <a:t> de soldar para dirigir directamente el alambre al área de soldadura.</a:t>
            </a:r>
            <a:endParaRPr lang="es-ES" altLang="en-US" sz="2000">
              <a:cs typeface="Times New Roman" panose="02020603050405020304" pitchFamily="18" charset="0"/>
            </a:endParaRPr>
          </a:p>
          <a:p>
            <a:pPr algn="just"/>
            <a:r>
              <a:rPr lang="es-ES" altLang="en-US" sz="2000" b="1">
                <a:solidFill>
                  <a:srgbClr val="000000"/>
                </a:solidFill>
                <a:cs typeface="Arial" panose="020B0604020202020204" pitchFamily="34" charset="0"/>
              </a:rPr>
              <a:t>4. </a:t>
            </a:r>
            <a:r>
              <a:rPr lang="es-ES" altLang="en-US" sz="2000">
                <a:solidFill>
                  <a:srgbClr val="000000"/>
                </a:solidFill>
                <a:cs typeface="Arial" panose="020B0604020202020204" pitchFamily="34" charset="0"/>
              </a:rPr>
              <a:t>Un </a:t>
            </a:r>
            <a:r>
              <a:rPr lang="es-ES" altLang="en-US" sz="2000" b="1">
                <a:solidFill>
                  <a:srgbClr val="000000"/>
                </a:solidFill>
                <a:cs typeface="Arial" panose="020B0604020202020204" pitchFamily="34" charset="0"/>
              </a:rPr>
              <a:t>gas protector</a:t>
            </a:r>
            <a:r>
              <a:rPr lang="es-ES" altLang="en-US" sz="2000">
                <a:solidFill>
                  <a:srgbClr val="000000"/>
                </a:solidFill>
                <a:cs typeface="Arial" panose="020B0604020202020204" pitchFamily="34" charset="0"/>
              </a:rPr>
              <a:t>, para evitar la contaminación del baño de soldadura.</a:t>
            </a:r>
            <a:endParaRPr lang="es-ES" altLang="en-US" sz="2000">
              <a:cs typeface="Times New Roman" panose="02020603050405020304" pitchFamily="18" charset="0"/>
            </a:endParaRPr>
          </a:p>
          <a:p>
            <a:pPr algn="just"/>
            <a:r>
              <a:rPr lang="es-ES" altLang="en-US" sz="2000" b="1">
                <a:solidFill>
                  <a:srgbClr val="000000"/>
                </a:solidFill>
                <a:cs typeface="Arial" panose="020B0604020202020204" pitchFamily="34" charset="0"/>
              </a:rPr>
              <a:t>5. </a:t>
            </a:r>
            <a:r>
              <a:rPr lang="es-ES" altLang="en-US" sz="2000">
                <a:solidFill>
                  <a:srgbClr val="000000"/>
                </a:solidFill>
                <a:cs typeface="Arial" panose="020B0604020202020204" pitchFamily="34" charset="0"/>
              </a:rPr>
              <a:t>Un carrete de </a:t>
            </a:r>
            <a:r>
              <a:rPr lang="es-ES" altLang="en-US" sz="2000" b="1">
                <a:solidFill>
                  <a:srgbClr val="000000"/>
                </a:solidFill>
                <a:cs typeface="Arial" panose="020B0604020202020204" pitchFamily="34" charset="0"/>
              </a:rPr>
              <a:t>alambre</a:t>
            </a:r>
            <a:r>
              <a:rPr lang="es-ES" altLang="en-US" sz="2000">
                <a:solidFill>
                  <a:srgbClr val="000000"/>
                </a:solidFill>
                <a:cs typeface="Arial" panose="020B0604020202020204" pitchFamily="34" charset="0"/>
              </a:rPr>
              <a:t> de tipo y diámetro específico.</a:t>
            </a:r>
            <a:endParaRPr lang="es-ES" altLang="en-US" sz="2000">
              <a:cs typeface="Times New Roman" panose="02020603050405020304" pitchFamily="18" charset="0"/>
            </a:endParaRPr>
          </a:p>
          <a:p>
            <a:endParaRPr lang="es-ES" altLang="en-US" sz="2000"/>
          </a:p>
        </p:txBody>
      </p:sp>
      <p:pic>
        <p:nvPicPr>
          <p:cNvPr id="18438" name="Picture 8367452" descr="S20Picture 836745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6959601" y="4292601"/>
            <a:ext cx="3419475" cy="1122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61091"/>
      </p:ext>
    </p:extLst>
  </p:cSld>
  <p:clrMapOvr>
    <a:masterClrMapping/>
  </p:clrMapOvr>
  <p:transition advTm="3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endParaRPr lang="es-ES" altLang="en-US"/>
          </a:p>
        </p:txBody>
      </p:sp>
      <p:sp>
        <p:nvSpPr>
          <p:cNvPr id="19459" name="Rectangle 3"/>
          <p:cNvSpPr>
            <a:spLocks noGrp="1" noChangeArrowheads="1"/>
          </p:cNvSpPr>
          <p:nvPr>
            <p:ph type="body" idx="1"/>
          </p:nvPr>
        </p:nvSpPr>
        <p:spPr/>
        <p:txBody>
          <a:bodyPr/>
          <a:lstStyle/>
          <a:p>
            <a:pPr eaLnBrk="1" hangingPunct="1"/>
            <a:endParaRPr lang="es-ES" altLang="en-US"/>
          </a:p>
        </p:txBody>
      </p:sp>
      <p:pic>
        <p:nvPicPr>
          <p:cNvPr id="19460" name="Picture 4" descr="PROCESOS%20DE%20SOLDADURA%201"/>
          <p:cNvPicPr>
            <a:picLocks noChangeAspect="1" noChangeArrowheads="1"/>
          </p:cNvPicPr>
          <p:nvPr/>
        </p:nvPicPr>
        <p:blipFill>
          <a:blip r:embed="rId2">
            <a:extLst>
              <a:ext uri="{28A0092B-C50C-407E-A947-70E740481C1C}">
                <a14:useLocalDpi xmlns:a14="http://schemas.microsoft.com/office/drawing/2010/main" val="0"/>
              </a:ext>
            </a:extLst>
          </a:blip>
          <a:srcRect l="1740" b="9702"/>
          <a:stretch>
            <a:fillRect/>
          </a:stretch>
        </p:blipFill>
        <p:spPr bwMode="auto">
          <a:xfrm>
            <a:off x="1524000" y="404813"/>
            <a:ext cx="9144000" cy="613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836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endParaRPr lang="es-ES" altLang="en-US"/>
          </a:p>
        </p:txBody>
      </p:sp>
      <p:pic>
        <p:nvPicPr>
          <p:cNvPr id="20483" name="Picture 4" descr="P-T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1916113"/>
            <a:ext cx="3889375"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descr="PLASMA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3" y="1557339"/>
            <a:ext cx="3230562"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769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s-ES" altLang="en-US" sz="4000" b="1"/>
              <a:t>Normas Códigos y Especificaciones</a:t>
            </a:r>
          </a:p>
        </p:txBody>
      </p:sp>
    </p:spTree>
    <p:extLst>
      <p:ext uri="{BB962C8B-B14F-4D97-AF65-F5344CB8AC3E}">
        <p14:creationId xmlns:p14="http://schemas.microsoft.com/office/powerpoint/2010/main" val="286081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dirty="0">
                <a:latin typeface="Arial" pitchFamily="34" charset="0"/>
                <a:cs typeface="Arial" pitchFamily="34" charset="0"/>
              </a:rPr>
              <a:t> Diámetro de Corte</a:t>
            </a:r>
            <a:r>
              <a:rPr lang="es-AR" dirty="0">
                <a:latin typeface="Arial" pitchFamily="34" charset="0"/>
                <a:cs typeface="Arial" pitchFamily="34" charset="0"/>
              </a:rPr>
              <a:t>: es el diámetro del orificio obtenido con la </a:t>
            </a:r>
            <a:r>
              <a:rPr lang="es-AR" b="1" dirty="0">
                <a:latin typeface="Arial" pitchFamily="34" charset="0"/>
                <a:cs typeface="Arial" pitchFamily="34" charset="0"/>
              </a:rPr>
              <a:t>broca</a:t>
            </a:r>
            <a:endParaRPr lang="en-US"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2716" y="2530764"/>
            <a:ext cx="5416484" cy="3500582"/>
          </a:xfrm>
          <a:prstGeom prst="rect">
            <a:avLst/>
          </a:prstGeom>
        </p:spPr>
      </p:pic>
    </p:spTree>
    <p:extLst>
      <p:ext uri="{BB962C8B-B14F-4D97-AF65-F5344CB8AC3E}">
        <p14:creationId xmlns:p14="http://schemas.microsoft.com/office/powerpoint/2010/main" val="902990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4323" r="4323"/>
          <a:stretch>
            <a:fillRect/>
          </a:stretch>
        </p:blipFill>
        <p:spPr>
          <a:xfrm>
            <a:off x="1524000" y="0"/>
            <a:ext cx="9144000" cy="6858000"/>
          </a:xfrm>
        </p:spPr>
      </p:pic>
    </p:spTree>
    <p:extLst>
      <p:ext uri="{BB962C8B-B14F-4D97-AF65-F5344CB8AC3E}">
        <p14:creationId xmlns:p14="http://schemas.microsoft.com/office/powerpoint/2010/main" val="47749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4495" t="1360" r="4495" b="2637"/>
          <a:stretch>
            <a:fillRect/>
          </a:stretch>
        </p:blipFill>
        <p:spPr>
          <a:xfrm>
            <a:off x="1524000" y="0"/>
            <a:ext cx="9144000" cy="6858000"/>
          </a:xfrm>
        </p:spPr>
      </p:pic>
    </p:spTree>
    <p:extLst>
      <p:ext uri="{BB962C8B-B14F-4D97-AF65-F5344CB8AC3E}">
        <p14:creationId xmlns:p14="http://schemas.microsoft.com/office/powerpoint/2010/main" val="2845792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5382" r="5382"/>
          <a:stretch>
            <a:fillRect/>
          </a:stretch>
        </p:blipFill>
        <p:spPr>
          <a:xfrm>
            <a:off x="1558925" y="-171450"/>
            <a:ext cx="9144000" cy="7286625"/>
          </a:xfrm>
        </p:spPr>
      </p:pic>
    </p:spTree>
    <p:extLst>
      <p:ext uri="{BB962C8B-B14F-4D97-AF65-F5344CB8AC3E}">
        <p14:creationId xmlns:p14="http://schemas.microsoft.com/office/powerpoint/2010/main" val="2716634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4185" t="1064" r="4803" b="1546"/>
          <a:stretch>
            <a:fillRect/>
          </a:stretch>
        </p:blipFill>
        <p:spPr>
          <a:xfrm>
            <a:off x="1524000" y="1"/>
            <a:ext cx="9144000" cy="6958013"/>
          </a:xfrm>
        </p:spPr>
      </p:pic>
    </p:spTree>
    <p:extLst>
      <p:ext uri="{BB962C8B-B14F-4D97-AF65-F5344CB8AC3E}">
        <p14:creationId xmlns:p14="http://schemas.microsoft.com/office/powerpoint/2010/main" val="3284250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4495" r="4495"/>
          <a:stretch>
            <a:fillRect/>
          </a:stretch>
        </p:blipFill>
        <p:spPr>
          <a:xfrm>
            <a:off x="1524000" y="-171450"/>
            <a:ext cx="9144000" cy="7143750"/>
          </a:xfrm>
        </p:spPr>
      </p:pic>
    </p:spTree>
    <p:extLst>
      <p:ext uri="{BB962C8B-B14F-4D97-AF65-F5344CB8AC3E}">
        <p14:creationId xmlns:p14="http://schemas.microsoft.com/office/powerpoint/2010/main" val="839875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4497" t="4753" r="5066" b="5025"/>
          <a:stretch>
            <a:fillRect/>
          </a:stretch>
        </p:blipFill>
        <p:spPr>
          <a:xfrm>
            <a:off x="1524000" y="0"/>
            <a:ext cx="9144000" cy="6884988"/>
          </a:xfrm>
        </p:spPr>
      </p:pic>
    </p:spTree>
    <p:extLst>
      <p:ext uri="{BB962C8B-B14F-4D97-AF65-F5344CB8AC3E}">
        <p14:creationId xmlns:p14="http://schemas.microsoft.com/office/powerpoint/2010/main" val="2492562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5971" t="1363" r="6554" b="2634"/>
          <a:stretch>
            <a:fillRect/>
          </a:stretch>
        </p:blipFill>
        <p:spPr>
          <a:xfrm>
            <a:off x="1524000" y="0"/>
            <a:ext cx="9144000" cy="6858000"/>
          </a:xfrm>
        </p:spPr>
      </p:pic>
    </p:spTree>
    <p:extLst>
      <p:ext uri="{BB962C8B-B14F-4D97-AF65-F5344CB8AC3E}">
        <p14:creationId xmlns:p14="http://schemas.microsoft.com/office/powerpoint/2010/main" val="579879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229425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s-ES" altLang="en-US"/>
              <a:t>Normas de Seguridad</a:t>
            </a:r>
          </a:p>
        </p:txBody>
      </p:sp>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1844675"/>
            <a:ext cx="53784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321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s-ES" altLang="en-US"/>
              <a:t>Normas de Seguridad</a:t>
            </a:r>
          </a:p>
        </p:txBody>
      </p:sp>
      <p:sp>
        <p:nvSpPr>
          <p:cNvPr id="69635" name="Rectangle 3"/>
          <p:cNvSpPr>
            <a:spLocks noGrp="1" noChangeArrowheads="1"/>
          </p:cNvSpPr>
          <p:nvPr>
            <p:ph type="body" sz="half" idx="1"/>
          </p:nvPr>
        </p:nvSpPr>
        <p:spPr>
          <a:xfrm>
            <a:off x="1981200" y="3068639"/>
            <a:ext cx="4033838" cy="3057525"/>
          </a:xfrm>
        </p:spPr>
        <p:txBody>
          <a:bodyPr/>
          <a:lstStyle/>
          <a:p>
            <a:pPr eaLnBrk="1" hangingPunct="1"/>
            <a:r>
              <a:rPr lang="es-ES" altLang="en-US" sz="2400"/>
              <a:t>La soldadura donde hay materiales inflamables y combustibles genera el riesgo de explosión</a:t>
            </a:r>
          </a:p>
        </p:txBody>
      </p:sp>
      <p:pic>
        <p:nvPicPr>
          <p:cNvPr id="69636" name="Picture 4" descr="sprkfi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2636839"/>
            <a:ext cx="299085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24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s-AR" b="1" dirty="0">
                <a:latin typeface="Arial" pitchFamily="34" charset="0"/>
                <a:cs typeface="Arial" pitchFamily="34" charset="0"/>
              </a:rPr>
              <a:t>Ángulo de Corte</a:t>
            </a:r>
            <a:r>
              <a:rPr lang="es-AR" dirty="0">
                <a:latin typeface="Arial" pitchFamily="34" charset="0"/>
                <a:cs typeface="Arial" pitchFamily="34" charset="0"/>
              </a:rPr>
              <a:t>: El ángulo de corte normal en una </a:t>
            </a:r>
            <a:r>
              <a:rPr lang="es-AR" b="1" dirty="0">
                <a:latin typeface="Arial" pitchFamily="34" charset="0"/>
                <a:cs typeface="Arial" pitchFamily="34" charset="0"/>
              </a:rPr>
              <a:t>broca</a:t>
            </a:r>
            <a:r>
              <a:rPr lang="es-AR" dirty="0">
                <a:latin typeface="Arial" pitchFamily="34" charset="0"/>
                <a:cs typeface="Arial" pitchFamily="34" charset="0"/>
              </a:rPr>
              <a:t> es de 118º en la punta, pero también existen las </a:t>
            </a:r>
            <a:r>
              <a:rPr lang="es-AR" b="1" dirty="0">
                <a:latin typeface="Arial" pitchFamily="34" charset="0"/>
                <a:cs typeface="Arial" pitchFamily="34" charset="0"/>
              </a:rPr>
              <a:t>brocas</a:t>
            </a:r>
            <a:r>
              <a:rPr lang="es-AR" dirty="0">
                <a:latin typeface="Arial" pitchFamily="34" charset="0"/>
                <a:cs typeface="Arial" pitchFamily="34" charset="0"/>
              </a:rPr>
              <a:t> de 135º para que a mayor contacto con el material, la mecha se </a:t>
            </a:r>
            <a:r>
              <a:rPr lang="es-AR" dirty="0" err="1">
                <a:latin typeface="Arial" pitchFamily="34" charset="0"/>
                <a:cs typeface="Arial" pitchFamily="34" charset="0"/>
              </a:rPr>
              <a:t>autocentre</a:t>
            </a:r>
            <a:r>
              <a:rPr lang="es-AR" dirty="0">
                <a:latin typeface="Arial" pitchFamily="34" charset="0"/>
                <a:cs typeface="Arial" pitchFamily="34" charset="0"/>
              </a:rPr>
              <a:t> y no resbale sobre la superficie.</a:t>
            </a:r>
          </a:p>
          <a:p>
            <a:endParaRPr lang="en-US" dirty="0"/>
          </a:p>
        </p:txBody>
      </p:sp>
      <p:pic>
        <p:nvPicPr>
          <p:cNvPr id="1026" name="Picture 2" descr="Resultado de imagen para longitud de corte bro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233" y="3525260"/>
            <a:ext cx="3800475"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9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s-ES" altLang="en-US"/>
              <a:t>Normas de Seguridad</a:t>
            </a:r>
          </a:p>
        </p:txBody>
      </p:sp>
      <p:sp>
        <p:nvSpPr>
          <p:cNvPr id="70659" name="Rectangle 3"/>
          <p:cNvSpPr>
            <a:spLocks noGrp="1" noChangeArrowheads="1"/>
          </p:cNvSpPr>
          <p:nvPr>
            <p:ph type="body" sz="half" idx="1"/>
          </p:nvPr>
        </p:nvSpPr>
        <p:spPr>
          <a:xfrm>
            <a:off x="1981200" y="2565401"/>
            <a:ext cx="4033838" cy="3560763"/>
          </a:xfrm>
        </p:spPr>
        <p:txBody>
          <a:bodyPr/>
          <a:lstStyle/>
          <a:p>
            <a:pPr eaLnBrk="1" hangingPunct="1"/>
            <a:r>
              <a:rPr lang="es-ES" altLang="en-US" sz="2400"/>
              <a:t>Los grifos y manorreductores de las botellas de oxigeno deben estar limpios de grasas, aceites o combustibles</a:t>
            </a:r>
          </a:p>
        </p:txBody>
      </p:sp>
      <p:pic>
        <p:nvPicPr>
          <p:cNvPr id="70660" name="Picture 4" descr="gascy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0" y="2492375"/>
            <a:ext cx="2909888"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1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s-ES" altLang="en-US"/>
              <a:t>Normas de Seguridad</a:t>
            </a:r>
          </a:p>
        </p:txBody>
      </p:sp>
      <p:sp>
        <p:nvSpPr>
          <p:cNvPr id="71683" name="Rectangle 3"/>
          <p:cNvSpPr>
            <a:spLocks noGrp="1" noChangeArrowheads="1"/>
          </p:cNvSpPr>
          <p:nvPr>
            <p:ph type="body" sz="half" idx="1"/>
          </p:nvPr>
        </p:nvSpPr>
        <p:spPr>
          <a:xfrm>
            <a:off x="1981200" y="2636839"/>
            <a:ext cx="4033838" cy="3489325"/>
          </a:xfrm>
        </p:spPr>
        <p:txBody>
          <a:bodyPr/>
          <a:lstStyle/>
          <a:p>
            <a:pPr eaLnBrk="1" hangingPunct="1"/>
            <a:r>
              <a:rPr lang="es-ES" altLang="en-US" sz="2400"/>
              <a:t>Evitar que chispas producidas por la soldadura lleguen a las mangueras, botellas o líquidos inflamables; como también al contacto con el operario</a:t>
            </a:r>
          </a:p>
        </p:txBody>
      </p:sp>
      <p:pic>
        <p:nvPicPr>
          <p:cNvPr id="71684" name="Picture 4" descr="arcray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1" y="2997201"/>
            <a:ext cx="335121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099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s-ES" altLang="en-US"/>
              <a:t>Normas de Seguridad</a:t>
            </a:r>
          </a:p>
        </p:txBody>
      </p:sp>
      <p:sp>
        <p:nvSpPr>
          <p:cNvPr id="72707" name="Rectangle 3"/>
          <p:cNvSpPr>
            <a:spLocks noGrp="1" noChangeArrowheads="1"/>
          </p:cNvSpPr>
          <p:nvPr>
            <p:ph type="body" sz="half" idx="1"/>
          </p:nvPr>
        </p:nvSpPr>
        <p:spPr>
          <a:xfrm>
            <a:off x="1981200" y="3068639"/>
            <a:ext cx="4033838" cy="3057525"/>
          </a:xfrm>
        </p:spPr>
        <p:txBody>
          <a:bodyPr/>
          <a:lstStyle/>
          <a:p>
            <a:pPr eaLnBrk="1" hangingPunct="1"/>
            <a:r>
              <a:rPr lang="es-ES" altLang="en-US" sz="2400"/>
              <a:t>Ventilar el lugar donde se realiza la soldadura ya que puede causar daños al momento de respirar</a:t>
            </a:r>
          </a:p>
        </p:txBody>
      </p:sp>
      <p:pic>
        <p:nvPicPr>
          <p:cNvPr id="72708" name="Picture 4" descr="breath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2708275"/>
            <a:ext cx="30670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962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s-ES" altLang="en-US"/>
              <a:t>Normas de Seguridad</a:t>
            </a:r>
          </a:p>
        </p:txBody>
      </p:sp>
      <p:sp>
        <p:nvSpPr>
          <p:cNvPr id="73731" name="Rectangle 3"/>
          <p:cNvSpPr>
            <a:spLocks noGrp="1" noChangeArrowheads="1"/>
          </p:cNvSpPr>
          <p:nvPr>
            <p:ph type="body" sz="half" idx="1"/>
          </p:nvPr>
        </p:nvSpPr>
        <p:spPr>
          <a:xfrm>
            <a:off x="1981200" y="3213101"/>
            <a:ext cx="4033838" cy="2913063"/>
          </a:xfrm>
        </p:spPr>
        <p:txBody>
          <a:bodyPr/>
          <a:lstStyle/>
          <a:p>
            <a:pPr eaLnBrk="1" hangingPunct="1"/>
            <a:r>
              <a:rPr lang="es-ES" altLang="en-US" sz="2400"/>
              <a:t>No utilizar el oxigeno para limpiar o soplar piezas o la misma ropa (exceso de oxigeno incrementa riesgo)</a:t>
            </a:r>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1" y="2924176"/>
            <a:ext cx="27670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590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s-ES" altLang="en-US"/>
              <a:t>Normas de Seguridad</a:t>
            </a:r>
          </a:p>
        </p:txBody>
      </p:sp>
      <p:sp>
        <p:nvSpPr>
          <p:cNvPr id="74755" name="Rectangle 3"/>
          <p:cNvSpPr>
            <a:spLocks noGrp="1" noChangeArrowheads="1"/>
          </p:cNvSpPr>
          <p:nvPr>
            <p:ph type="body" sz="half" idx="1"/>
          </p:nvPr>
        </p:nvSpPr>
        <p:spPr>
          <a:xfrm>
            <a:off x="1981200" y="2924175"/>
            <a:ext cx="4033838" cy="3201988"/>
          </a:xfrm>
        </p:spPr>
        <p:txBody>
          <a:bodyPr/>
          <a:lstStyle/>
          <a:p>
            <a:pPr eaLnBrk="1" hangingPunct="1"/>
            <a:r>
              <a:rPr lang="es-ES" altLang="en-US" sz="2400"/>
              <a:t>Si la botella de acetileno se calienta por cualquier motivo, existe un gran riesgo de explosión</a:t>
            </a:r>
          </a:p>
        </p:txBody>
      </p:sp>
      <p:pic>
        <p:nvPicPr>
          <p:cNvPr id="74756" name="Picture 4" descr="gascy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1" y="2565401"/>
            <a:ext cx="2982913"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98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s-ES" altLang="en-US"/>
              <a:t>Símbolos Normalizados para Soldadura</a:t>
            </a: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828800"/>
            <a:ext cx="59436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5334000" y="57912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n-US" sz="3200">
                <a:solidFill>
                  <a:srgbClr val="FF0000"/>
                </a:solidFill>
                <a:latin typeface="Times New Roman" panose="02020603050405020304" pitchFamily="18" charset="0"/>
              </a:rPr>
              <a:t>ANSI/AWS A2.4-93</a:t>
            </a:r>
          </a:p>
        </p:txBody>
      </p:sp>
    </p:spTree>
    <p:extLst>
      <p:ext uri="{BB962C8B-B14F-4D97-AF65-F5344CB8AC3E}">
        <p14:creationId xmlns:p14="http://schemas.microsoft.com/office/powerpoint/2010/main" val="2398191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s-ES" altLang="en-US"/>
              <a:t>Símbolos Normalizados para Soldadura</a:t>
            </a:r>
          </a:p>
        </p:txBody>
      </p:sp>
      <p:sp>
        <p:nvSpPr>
          <p:cNvPr id="76803" name="Rectangle 3"/>
          <p:cNvSpPr>
            <a:spLocks noGrp="1" noChangeArrowheads="1"/>
          </p:cNvSpPr>
          <p:nvPr>
            <p:ph type="body" idx="1"/>
          </p:nvPr>
        </p:nvSpPr>
        <p:spPr/>
        <p:txBody>
          <a:bodyPr/>
          <a:lstStyle/>
          <a:p>
            <a:pPr eaLnBrk="1" hangingPunct="1"/>
            <a:r>
              <a:rPr lang="es-ES" altLang="en-US"/>
              <a:t>Tipos de Uniones: </a:t>
            </a:r>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514600"/>
            <a:ext cx="59817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555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s-ES" altLang="en-US"/>
              <a:t>Símbolos Normalizados para Soldadura</a:t>
            </a:r>
          </a:p>
        </p:txBody>
      </p:sp>
      <p:sp>
        <p:nvSpPr>
          <p:cNvPr id="77827" name="Rectangle 3"/>
          <p:cNvSpPr>
            <a:spLocks noGrp="1" noChangeArrowheads="1"/>
          </p:cNvSpPr>
          <p:nvPr>
            <p:ph type="body" idx="1"/>
          </p:nvPr>
        </p:nvSpPr>
        <p:spPr/>
        <p:txBody>
          <a:bodyPr/>
          <a:lstStyle/>
          <a:p>
            <a:pPr eaLnBrk="1" hangingPunct="1"/>
            <a:r>
              <a:rPr lang="es-ES" altLang="en-US"/>
              <a:t>A Tope: </a:t>
            </a:r>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95600"/>
            <a:ext cx="76962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657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s-ES" altLang="en-US"/>
              <a:t>Símbolos Normalizados para Soldadura</a:t>
            </a:r>
          </a:p>
        </p:txBody>
      </p:sp>
      <p:sp>
        <p:nvSpPr>
          <p:cNvPr id="78851" name="Rectangle 3"/>
          <p:cNvSpPr>
            <a:spLocks noGrp="1" noChangeArrowheads="1"/>
          </p:cNvSpPr>
          <p:nvPr>
            <p:ph type="body" idx="1"/>
          </p:nvPr>
        </p:nvSpPr>
        <p:spPr/>
        <p:txBody>
          <a:bodyPr/>
          <a:lstStyle/>
          <a:p>
            <a:pPr eaLnBrk="1" hangingPunct="1"/>
            <a:r>
              <a:rPr lang="es-ES" altLang="en-US"/>
              <a:t>Esquina: </a:t>
            </a:r>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133601"/>
            <a:ext cx="8050212"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526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s-ES" altLang="en-US"/>
              <a:t>Símbolos Normalizados para Soldadura</a:t>
            </a:r>
          </a:p>
        </p:txBody>
      </p:sp>
      <p:sp>
        <p:nvSpPr>
          <p:cNvPr id="79875" name="Rectangle 3"/>
          <p:cNvSpPr>
            <a:spLocks noGrp="1" noChangeArrowheads="1"/>
          </p:cNvSpPr>
          <p:nvPr>
            <p:ph type="body" idx="1"/>
          </p:nvPr>
        </p:nvSpPr>
        <p:spPr/>
        <p:txBody>
          <a:bodyPr/>
          <a:lstStyle/>
          <a:p>
            <a:pPr eaLnBrk="1" hangingPunct="1"/>
            <a:r>
              <a:rPr lang="es-ES" altLang="en-US"/>
              <a:t>Traslape: </a:t>
            </a:r>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19400"/>
            <a:ext cx="73914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64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MAGOS</a:t>
            </a:r>
            <a:endParaRPr lang="en-US" dirty="0"/>
          </a:p>
        </p:txBody>
      </p:sp>
      <p:sp>
        <p:nvSpPr>
          <p:cNvPr id="3" name="Marcador de contenido 2"/>
          <p:cNvSpPr>
            <a:spLocks noGrp="1"/>
          </p:cNvSpPr>
          <p:nvPr>
            <p:ph idx="1"/>
          </p:nvPr>
        </p:nvSpPr>
        <p:spPr/>
        <p:txBody>
          <a:bodyPr/>
          <a:lstStyle/>
          <a:p>
            <a:r>
              <a:rPr lang="es-AR" b="1" dirty="0">
                <a:latin typeface="Arial" pitchFamily="34" charset="0"/>
                <a:cs typeface="Arial" pitchFamily="34" charset="0"/>
              </a:rPr>
              <a:t>Diámetro y forma del Mango</a:t>
            </a:r>
            <a:r>
              <a:rPr lang="es-AR" dirty="0">
                <a:latin typeface="Arial" pitchFamily="34" charset="0"/>
                <a:cs typeface="Arial" pitchFamily="34" charset="0"/>
              </a:rPr>
              <a:t>: El mango de una </a:t>
            </a:r>
            <a:r>
              <a:rPr lang="es-AR" b="1" dirty="0">
                <a:latin typeface="Arial" pitchFamily="34" charset="0"/>
                <a:cs typeface="Arial" pitchFamily="34" charset="0"/>
              </a:rPr>
              <a:t>broca</a:t>
            </a:r>
            <a:r>
              <a:rPr lang="es-AR" dirty="0">
                <a:latin typeface="Arial" pitchFamily="34" charset="0"/>
                <a:cs typeface="Arial" pitchFamily="34" charset="0"/>
              </a:rPr>
              <a:t> puede ser</a:t>
            </a:r>
            <a:r>
              <a:rPr lang="es-AR" b="1" dirty="0">
                <a:latin typeface="Arial" pitchFamily="34" charset="0"/>
                <a:cs typeface="Arial" pitchFamily="34" charset="0"/>
              </a:rPr>
              <a:t> cilíndrico, triangular  o cónico</a:t>
            </a:r>
            <a:r>
              <a:rPr lang="es-AR" dirty="0">
                <a:latin typeface="Arial" pitchFamily="34" charset="0"/>
                <a:cs typeface="Arial" pitchFamily="34" charset="0"/>
              </a:rPr>
              <a:t>. El </a:t>
            </a:r>
            <a:r>
              <a:rPr lang="es-AR" b="1" dirty="0">
                <a:latin typeface="Arial" pitchFamily="34" charset="0"/>
                <a:cs typeface="Arial" pitchFamily="34" charset="0"/>
              </a:rPr>
              <a:t>mango cilíndrico</a:t>
            </a:r>
            <a:r>
              <a:rPr lang="es-AR" dirty="0">
                <a:latin typeface="Arial" pitchFamily="34" charset="0"/>
                <a:cs typeface="Arial" pitchFamily="34" charset="0"/>
              </a:rPr>
              <a:t> es el más común, pero cabe destacarse que existe un subtipo que es el mango reducido, que consiste en una disminución del tamaño del mango en brocas cuyo diámetro supera los 10  mm o los 13 mm, a los fines  que la broca pueda ser utilizada en mandriles de las medidas mencionadas</a:t>
            </a:r>
          </a:p>
          <a:p>
            <a:endParaRPr lang="en-US" dirty="0"/>
          </a:p>
        </p:txBody>
      </p:sp>
    </p:spTree>
    <p:extLst>
      <p:ext uri="{BB962C8B-B14F-4D97-AF65-F5344CB8AC3E}">
        <p14:creationId xmlns:p14="http://schemas.microsoft.com/office/powerpoint/2010/main" val="1803996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s-ES" altLang="en-US"/>
              <a:t>Símbolos Normalizados para Soldadura</a:t>
            </a:r>
          </a:p>
        </p:txBody>
      </p:sp>
      <p:sp>
        <p:nvSpPr>
          <p:cNvPr id="80899" name="Rectangle 3"/>
          <p:cNvSpPr>
            <a:spLocks noGrp="1" noChangeArrowheads="1"/>
          </p:cNvSpPr>
          <p:nvPr>
            <p:ph type="body" idx="1"/>
          </p:nvPr>
        </p:nvSpPr>
        <p:spPr/>
        <p:txBody>
          <a:bodyPr/>
          <a:lstStyle/>
          <a:p>
            <a:pPr eaLnBrk="1" hangingPunct="1"/>
            <a:r>
              <a:rPr lang="es-ES" altLang="en-US"/>
              <a:t>Borde: </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743200"/>
            <a:ext cx="7543800"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768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s-ES" altLang="en-US"/>
              <a:t>Símbolos Normalizados para Soldadura</a:t>
            </a:r>
          </a:p>
        </p:txBody>
      </p:sp>
      <p:sp>
        <p:nvSpPr>
          <p:cNvPr id="81923" name="Rectangle 3"/>
          <p:cNvSpPr>
            <a:spLocks noGrp="1" noChangeArrowheads="1"/>
          </p:cNvSpPr>
          <p:nvPr>
            <p:ph type="body" idx="1"/>
          </p:nvPr>
        </p:nvSpPr>
        <p:spPr/>
        <p:txBody>
          <a:bodyPr/>
          <a:lstStyle/>
          <a:p>
            <a:pPr eaLnBrk="1" hangingPunct="1"/>
            <a:r>
              <a:rPr lang="es-ES" altLang="en-US"/>
              <a:t>Tipo T: </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743200"/>
            <a:ext cx="7391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452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s-ES" altLang="en-US"/>
              <a:t>Símbolos Normalizados para Soldadura</a:t>
            </a:r>
          </a:p>
        </p:txBody>
      </p:sp>
      <p:sp>
        <p:nvSpPr>
          <p:cNvPr id="82947" name="Rectangle 3"/>
          <p:cNvSpPr>
            <a:spLocks noGrp="1" noChangeArrowheads="1"/>
          </p:cNvSpPr>
          <p:nvPr>
            <p:ph type="body" idx="1"/>
          </p:nvPr>
        </p:nvSpPr>
        <p:spPr/>
        <p:txBody>
          <a:bodyPr/>
          <a:lstStyle/>
          <a:p>
            <a:pPr eaLnBrk="1" hangingPunct="1"/>
            <a:r>
              <a:rPr lang="es-ES" altLang="en-US"/>
              <a:t>Línea de Referencia: </a:t>
            </a:r>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514600"/>
            <a:ext cx="58674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91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s-ES" altLang="en-US"/>
              <a:t>Símbolos Normalizados para Soldadura</a:t>
            </a:r>
          </a:p>
        </p:txBody>
      </p:sp>
      <p:sp>
        <p:nvSpPr>
          <p:cNvPr id="83971" name="Rectangle 3"/>
          <p:cNvSpPr>
            <a:spLocks noGrp="1" noChangeArrowheads="1"/>
          </p:cNvSpPr>
          <p:nvPr>
            <p:ph type="body" idx="1"/>
          </p:nvPr>
        </p:nvSpPr>
        <p:spPr>
          <a:xfrm>
            <a:off x="2209800" y="1752600"/>
            <a:ext cx="7772400" cy="4343400"/>
          </a:xfrm>
        </p:spPr>
        <p:txBody>
          <a:bodyPr/>
          <a:lstStyle/>
          <a:p>
            <a:pPr eaLnBrk="1" hangingPunct="1"/>
            <a:r>
              <a:rPr lang="es-ES" altLang="en-US"/>
              <a:t>Símbolos: </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297114"/>
            <a:ext cx="7315200"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34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s-ES" altLang="en-US"/>
              <a:t>Símbolos Normalizados para Soldadura</a:t>
            </a:r>
          </a:p>
        </p:txBody>
      </p:sp>
      <p:sp>
        <p:nvSpPr>
          <p:cNvPr id="84995" name="Rectangle 3"/>
          <p:cNvSpPr>
            <a:spLocks noGrp="1" noChangeArrowheads="1"/>
          </p:cNvSpPr>
          <p:nvPr>
            <p:ph type="body" idx="1"/>
          </p:nvPr>
        </p:nvSpPr>
        <p:spPr>
          <a:xfrm>
            <a:off x="2209800" y="1752600"/>
            <a:ext cx="7772400" cy="4343400"/>
          </a:xfrm>
        </p:spPr>
        <p:txBody>
          <a:bodyPr/>
          <a:lstStyle/>
          <a:p>
            <a:pPr eaLnBrk="1" hangingPunct="1"/>
            <a:r>
              <a:rPr lang="es-ES" altLang="en-US"/>
              <a:t>Especificación del Proceso: </a:t>
            </a:r>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38400"/>
            <a:ext cx="76200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964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s-ES" altLang="en-US"/>
              <a:t>Símbolos Normalizados para Soldadura</a:t>
            </a:r>
          </a:p>
        </p:txBody>
      </p:sp>
      <p:sp>
        <p:nvSpPr>
          <p:cNvPr id="86019" name="Rectangle 3"/>
          <p:cNvSpPr>
            <a:spLocks noGrp="1" noChangeArrowheads="1"/>
          </p:cNvSpPr>
          <p:nvPr>
            <p:ph type="body" idx="1"/>
          </p:nvPr>
        </p:nvSpPr>
        <p:spPr>
          <a:xfrm>
            <a:off x="2209800" y="1752600"/>
            <a:ext cx="7772400" cy="4343400"/>
          </a:xfrm>
        </p:spPr>
        <p:txBody>
          <a:bodyPr/>
          <a:lstStyle/>
          <a:p>
            <a:pPr eaLnBrk="1" hangingPunct="1"/>
            <a:r>
              <a:rPr lang="es-ES" altLang="en-US"/>
              <a:t>Símbolos de Soldeo Básico: </a:t>
            </a:r>
          </a:p>
        </p:txBody>
      </p:sp>
      <p:pic>
        <p:nvPicPr>
          <p:cNvPr id="86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14600"/>
            <a:ext cx="75438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037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s-ES" altLang="en-US"/>
              <a:t>Símbolos Normalizados para Soldadura</a:t>
            </a:r>
          </a:p>
        </p:txBody>
      </p:sp>
      <p:sp>
        <p:nvSpPr>
          <p:cNvPr id="87043" name="Rectangle 3"/>
          <p:cNvSpPr>
            <a:spLocks noGrp="1" noChangeArrowheads="1"/>
          </p:cNvSpPr>
          <p:nvPr>
            <p:ph type="body" idx="1"/>
          </p:nvPr>
        </p:nvSpPr>
        <p:spPr>
          <a:xfrm>
            <a:off x="2209800" y="1752600"/>
            <a:ext cx="7772400" cy="4343400"/>
          </a:xfrm>
        </p:spPr>
        <p:txBody>
          <a:bodyPr/>
          <a:lstStyle/>
          <a:p>
            <a:pPr eaLnBrk="1" hangingPunct="1"/>
            <a:r>
              <a:rPr lang="es-ES" altLang="en-US"/>
              <a:t>Símbolos de Soldeo Básico: </a:t>
            </a:r>
          </a:p>
        </p:txBody>
      </p:sp>
      <p:pic>
        <p:nvPicPr>
          <p:cNvPr id="87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38400"/>
            <a:ext cx="76200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83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s-ES" altLang="en-US"/>
              <a:t>Símbolos Normalizados para Soldadura</a:t>
            </a:r>
          </a:p>
        </p:txBody>
      </p:sp>
      <p:sp>
        <p:nvSpPr>
          <p:cNvPr id="88067" name="Rectangle 3"/>
          <p:cNvSpPr>
            <a:spLocks noGrp="1" noChangeArrowheads="1"/>
          </p:cNvSpPr>
          <p:nvPr>
            <p:ph type="body" idx="1"/>
          </p:nvPr>
        </p:nvSpPr>
        <p:spPr>
          <a:xfrm>
            <a:off x="2209800" y="1752600"/>
            <a:ext cx="7772400" cy="4343400"/>
          </a:xfrm>
        </p:spPr>
        <p:txBody>
          <a:bodyPr/>
          <a:lstStyle/>
          <a:p>
            <a:pPr eaLnBrk="1" hangingPunct="1"/>
            <a:r>
              <a:rPr lang="es-ES" altLang="en-US"/>
              <a:t>Símbolos de Soldeo Básico: </a:t>
            </a: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4600"/>
            <a:ext cx="75438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59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s-ES" altLang="en-US"/>
              <a:t>Símbolos Normalizados para Soldadura</a:t>
            </a:r>
          </a:p>
        </p:txBody>
      </p:sp>
      <p:sp>
        <p:nvSpPr>
          <p:cNvPr id="89091" name="Rectangle 3"/>
          <p:cNvSpPr>
            <a:spLocks noGrp="1" noChangeArrowheads="1"/>
          </p:cNvSpPr>
          <p:nvPr>
            <p:ph type="body" idx="1"/>
          </p:nvPr>
        </p:nvSpPr>
        <p:spPr>
          <a:xfrm>
            <a:off x="2209800" y="1752600"/>
            <a:ext cx="7772400" cy="4343400"/>
          </a:xfrm>
        </p:spPr>
        <p:txBody>
          <a:bodyPr/>
          <a:lstStyle/>
          <a:p>
            <a:pPr eaLnBrk="1" hangingPunct="1"/>
            <a:r>
              <a:rPr lang="es-ES" altLang="en-US"/>
              <a:t>Símbolos Suplementarios: </a:t>
            </a:r>
          </a:p>
        </p:txBody>
      </p:sp>
      <p:pic>
        <p:nvPicPr>
          <p:cNvPr id="89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743201"/>
            <a:ext cx="74676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292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s-ES" altLang="en-US"/>
              <a:t>Símbolos Normalizados para Soldadura</a:t>
            </a:r>
          </a:p>
        </p:txBody>
      </p:sp>
      <p:sp>
        <p:nvSpPr>
          <p:cNvPr id="90115" name="Rectangle 3"/>
          <p:cNvSpPr>
            <a:spLocks noGrp="1" noChangeArrowheads="1"/>
          </p:cNvSpPr>
          <p:nvPr>
            <p:ph type="body" idx="1"/>
          </p:nvPr>
        </p:nvSpPr>
        <p:spPr>
          <a:xfrm>
            <a:off x="2209800" y="1752600"/>
            <a:ext cx="7772400" cy="4343400"/>
          </a:xfrm>
        </p:spPr>
        <p:txBody>
          <a:bodyPr/>
          <a:lstStyle/>
          <a:p>
            <a:pPr eaLnBrk="1" hangingPunct="1"/>
            <a:r>
              <a:rPr lang="es-ES" altLang="en-US"/>
              <a:t>Símbolos Suplementarios: </a:t>
            </a:r>
          </a:p>
        </p:txBody>
      </p:sp>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86001"/>
            <a:ext cx="56388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834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7210" y="1825625"/>
            <a:ext cx="3163939" cy="346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385" y="1564641"/>
            <a:ext cx="3666990" cy="361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014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KIP" val="SKIP"/>
  <p:tag name="RNROPT" val="Picture 6"/>
</p:tagLst>
</file>

<file path=ppt/tags/tag2.xml><?xml version="1.0" encoding="utf-8"?>
<p:tagLst xmlns:a="http://schemas.openxmlformats.org/drawingml/2006/main" xmlns:r="http://schemas.openxmlformats.org/officeDocument/2006/relationships" xmlns:p="http://schemas.openxmlformats.org/presentationml/2006/main">
  <p:tag name="SKIP" val="SKIP"/>
  <p:tag name="RNROPT" val="Picture 6"/>
</p:tagLst>
</file>

<file path=ppt/tags/tag3.xml><?xml version="1.0" encoding="utf-8"?>
<p:tagLst xmlns:a="http://schemas.openxmlformats.org/drawingml/2006/main" xmlns:r="http://schemas.openxmlformats.org/officeDocument/2006/relationships" xmlns:p="http://schemas.openxmlformats.org/presentationml/2006/main">
  <p:tag name="SKIP" val="SKIP"/>
  <p:tag name="RNROPT" val="Picture 4"/>
</p:tagLst>
</file>

<file path=ppt/tags/tag4.xml><?xml version="1.0" encoding="utf-8"?>
<p:tagLst xmlns:a="http://schemas.openxmlformats.org/drawingml/2006/main" xmlns:r="http://schemas.openxmlformats.org/officeDocument/2006/relationships" xmlns:p="http://schemas.openxmlformats.org/presentationml/2006/main">
  <p:tag name="SKIP" val="SKIP"/>
  <p:tag name="RNROPT" val="Picture 6"/>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2427</Words>
  <Application>Microsoft Office PowerPoint</Application>
  <PresentationFormat>Panorámica</PresentationFormat>
  <Paragraphs>241</Paragraphs>
  <Slides>89</Slides>
  <Notes>14</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3</vt:i4>
      </vt:variant>
      <vt:variant>
        <vt:lpstr>Títulos de diapositiva</vt:lpstr>
      </vt:variant>
      <vt:variant>
        <vt:i4>89</vt:i4>
      </vt:variant>
    </vt:vector>
  </HeadingPairs>
  <TitlesOfParts>
    <vt:vector size="98" baseType="lpstr">
      <vt:lpstr>Arial</vt:lpstr>
      <vt:lpstr>Arial Black</vt:lpstr>
      <vt:lpstr>Calibri</vt:lpstr>
      <vt:lpstr>Calibri Light</vt:lpstr>
      <vt:lpstr>Times New Roman</vt:lpstr>
      <vt:lpstr>Tema de Office</vt:lpstr>
      <vt:lpstr>Documento de Microsoft Word</vt:lpstr>
      <vt:lpstr>Microsoft Word Document</vt:lpstr>
      <vt:lpstr>Microsoft Editor de ecuaciones 3.0</vt:lpstr>
      <vt:lpstr>PERFORACION Y SUJECION</vt:lpstr>
      <vt:lpstr>Presentación de PowerPoint</vt:lpstr>
      <vt:lpstr>Hélice de la broca </vt:lpstr>
      <vt:lpstr>Presentación de PowerPoint</vt:lpstr>
      <vt:lpstr>Presentación de PowerPoint</vt:lpstr>
      <vt:lpstr>Presentación de PowerPoint</vt:lpstr>
      <vt:lpstr>Presentación de PowerPoint</vt:lpstr>
      <vt:lpstr>MAGOS</vt:lpstr>
      <vt:lpstr>Presentación de PowerPoint</vt:lpstr>
      <vt:lpstr>MATERIALES</vt:lpstr>
      <vt:lpstr>MATERIALES</vt:lpstr>
      <vt:lpstr>Presentación de PowerPoint</vt:lpstr>
      <vt:lpstr>Presentación de PowerPoint</vt:lpstr>
      <vt:lpstr>Presentación de PowerPoint</vt:lpstr>
      <vt:lpstr>Presentación de PowerPoint</vt:lpstr>
      <vt:lpstr>Presentación de PowerPoint</vt:lpstr>
      <vt:lpstr>BROCAS ESPECIALES</vt:lpstr>
      <vt:lpstr>Presentación de PowerPoint</vt:lpstr>
      <vt:lpstr>Broca para taladros de Base Magnética</vt:lpstr>
      <vt:lpstr>Brocas de tres puntas para madera </vt:lpstr>
      <vt:lpstr>Brocas planas o de pala para madera </vt:lpstr>
      <vt:lpstr>Brocas para vidrio </vt:lpstr>
      <vt:lpstr>Coronas o brocas de campana </vt:lpstr>
      <vt:lpstr>cónicas para chapas</vt:lpstr>
      <vt:lpstr>TIPOS DE BROCAS HERRAMIENTAS</vt:lpstr>
      <vt:lpstr>TORNILLOS</vt:lpstr>
      <vt:lpstr>Perfil roscado</vt:lpstr>
      <vt:lpstr>Roscado</vt:lpstr>
      <vt:lpstr>Perfiles de rosca</vt:lpstr>
      <vt:lpstr>Ajuste</vt:lpstr>
      <vt:lpstr>Tornillos de potencia: Perfil ACME</vt:lpstr>
      <vt:lpstr>Perfil ACME</vt:lpstr>
      <vt:lpstr>Tornillo de potencia con collarín</vt:lpstr>
      <vt:lpstr>Tornillo de potencia con collarín y husillos de bolas </vt:lpstr>
      <vt:lpstr>Tipos de sujetadores roscados</vt:lpstr>
      <vt:lpstr>Equivalencia de la conexión: Sistema de resortes</vt:lpstr>
      <vt:lpstr>Dureza (Inches)</vt:lpstr>
      <vt:lpstr>Presentación de PowerPoint</vt:lpstr>
      <vt:lpstr>Presentación de PowerPoint</vt:lpstr>
      <vt:lpstr>Presentación de PowerPoint</vt:lpstr>
      <vt:lpstr>SOLDADURA</vt:lpstr>
      <vt:lpstr>DEFINICIÓN</vt:lpstr>
      <vt:lpstr>TIPOS DE SOLDADURA</vt:lpstr>
      <vt:lpstr>SOLDADURA FUERTE</vt:lpstr>
      <vt:lpstr>SOLDADURA DEBIL</vt:lpstr>
      <vt:lpstr>SOLDADURA POR FORJA</vt:lpstr>
      <vt:lpstr>SOLDADURA A GAS</vt:lpstr>
      <vt:lpstr>SOLDADURA A GAS</vt:lpstr>
      <vt:lpstr>SOLDADURA A GAS</vt:lpstr>
      <vt:lpstr>SOLDADURA POR RESISTENCIA</vt:lpstr>
      <vt:lpstr>SOLDADURA POR ARCO ELÉCTRICO </vt:lpstr>
      <vt:lpstr>SOLDADURA POR ARCO ELÉCTRICO</vt:lpstr>
      <vt:lpstr>SOLDADURA POR ARCO CON GAS PROTECTOR </vt:lpstr>
      <vt:lpstr>LA SOLDADURA TIG </vt:lpstr>
      <vt:lpstr>LA SOLDADURA MIG</vt:lpstr>
      <vt:lpstr>SISTEMAS DE SOLDADURA MIG</vt:lpstr>
      <vt:lpstr>Presentación de PowerPoint</vt:lpstr>
      <vt:lpstr>Presentación de PowerPoint</vt:lpstr>
      <vt:lpstr>Normas Códigos y Especificaciones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Normas de Seguridad</vt:lpstr>
      <vt:lpstr>Normas de Seguridad</vt:lpstr>
      <vt:lpstr>Normas de Seguridad</vt:lpstr>
      <vt:lpstr>Normas de Seguridad</vt:lpstr>
      <vt:lpstr>Normas de Seguridad</vt:lpstr>
      <vt:lpstr>Normas de Seguridad</vt:lpstr>
      <vt:lpstr>Normas de Seguridad</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lpstr>Símbolos Normalizados para Soldadura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Johny</dc:creator>
  <cp:lastModifiedBy>Johny</cp:lastModifiedBy>
  <cp:revision>6</cp:revision>
  <dcterms:created xsi:type="dcterms:W3CDTF">2017-05-03T22:16:05Z</dcterms:created>
  <dcterms:modified xsi:type="dcterms:W3CDTF">2017-05-03T23:32:17Z</dcterms:modified>
</cp:coreProperties>
</file>